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392" r:id="rId3"/>
    <p:sldId id="400" r:id="rId4"/>
    <p:sldId id="401" r:id="rId5"/>
    <p:sldId id="348" r:id="rId6"/>
    <p:sldId id="349" r:id="rId7"/>
    <p:sldId id="363" r:id="rId9"/>
    <p:sldId id="316" r:id="rId10"/>
    <p:sldId id="317" r:id="rId11"/>
    <p:sldId id="428" r:id="rId12"/>
    <p:sldId id="378" r:id="rId13"/>
    <p:sldId id="380" r:id="rId14"/>
    <p:sldId id="421" r:id="rId15"/>
    <p:sldId id="429" r:id="rId16"/>
    <p:sldId id="426" r:id="rId17"/>
    <p:sldId id="431" r:id="rId18"/>
    <p:sldId id="432" r:id="rId19"/>
    <p:sldId id="433" r:id="rId20"/>
    <p:sldId id="322" r:id="rId21"/>
    <p:sldId id="418" r:id="rId22"/>
    <p:sldId id="438" r:id="rId23"/>
    <p:sldId id="434" r:id="rId24"/>
    <p:sldId id="436" r:id="rId25"/>
    <p:sldId id="441" r:id="rId26"/>
    <p:sldId id="439" r:id="rId27"/>
    <p:sldId id="440" r:id="rId28"/>
    <p:sldId id="423" r:id="rId29"/>
    <p:sldId id="442" r:id="rId30"/>
    <p:sldId id="422" r:id="rId31"/>
    <p:sldId id="445" r:id="rId32"/>
    <p:sldId id="446" r:id="rId33"/>
    <p:sldId id="447" r:id="rId34"/>
    <p:sldId id="448" r:id="rId35"/>
    <p:sldId id="379" r:id="rId36"/>
    <p:sldId id="449" r:id="rId37"/>
    <p:sldId id="419" r:id="rId38"/>
    <p:sldId id="450" r:id="rId39"/>
    <p:sldId id="325" r:id="rId40"/>
    <p:sldId id="383" r:id="rId41"/>
    <p:sldId id="326" r:id="rId42"/>
    <p:sldId id="328" r:id="rId43"/>
    <p:sldId id="329" r:id="rId44"/>
    <p:sldId id="381" r:id="rId45"/>
    <p:sldId id="451" r:id="rId46"/>
    <p:sldId id="394" r:id="rId47"/>
    <p:sldId id="406" r:id="rId48"/>
    <p:sldId id="368" r:id="rId49"/>
    <p:sldId id="340" r:id="rId50"/>
    <p:sldId id="341" r:id="rId51"/>
    <p:sldId id="342" r:id="rId52"/>
    <p:sldId id="343" r:id="rId53"/>
    <p:sldId id="345" r:id="rId54"/>
    <p:sldId id="346" r:id="rId55"/>
    <p:sldId id="347" r:id="rId56"/>
    <p:sldId id="420" r:id="rId57"/>
    <p:sldId id="397" r:id="rId58"/>
    <p:sldId id="424" r:id="rId59"/>
    <p:sldId id="399" r:id="rId60"/>
    <p:sldId id="398" r:id="rId61"/>
    <p:sldId id="402" r:id="rId62"/>
    <p:sldId id="403" r:id="rId63"/>
    <p:sldId id="404" r:id="rId64"/>
    <p:sldId id="396" r:id="rId65"/>
    <p:sldId id="417" r:id="rId66"/>
    <p:sldId id="425" r:id="rId67"/>
    <p:sldId id="334" r:id="rId68"/>
    <p:sldId id="444" r:id="rId69"/>
    <p:sldId id="389" r:id="rId70"/>
    <p:sldId id="390" r:id="rId71"/>
    <p:sldId id="391" r:id="rId72"/>
  </p:sldIdLst>
  <p:sldSz cx="9144000" cy="6858000" type="screen4x3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002060"/>
    <a:srgbClr val="FFCC00"/>
    <a:srgbClr val="CC9900"/>
    <a:srgbClr val="9F5FCF"/>
    <a:srgbClr val="7893AE"/>
    <a:srgbClr val="FFFF00"/>
    <a:srgbClr val="FFFF66"/>
    <a:srgbClr val="CC0099"/>
    <a:srgbClr val="99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317" autoAdjust="0"/>
    <p:restoredTop sz="89634" autoAdjust="0"/>
  </p:normalViewPr>
  <p:slideViewPr>
    <p:cSldViewPr>
      <p:cViewPr varScale="1">
        <p:scale>
          <a:sx n="128" d="100"/>
          <a:sy n="128" d="100"/>
        </p:scale>
        <p:origin x="1528" y="176"/>
      </p:cViewPr>
      <p:guideLst>
        <p:guide orient="horz" pos="2160"/>
        <p:guide pos="288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75" Type="http://schemas.openxmlformats.org/officeDocument/2006/relationships/tableStyles" Target="tableStyles.xml"/><Relationship Id="rId74" Type="http://schemas.openxmlformats.org/officeDocument/2006/relationships/viewProps" Target="viewProps.xml"/><Relationship Id="rId73" Type="http://schemas.openxmlformats.org/officeDocument/2006/relationships/presProps" Target="presProps.xml"/><Relationship Id="rId72" Type="http://schemas.openxmlformats.org/officeDocument/2006/relationships/slide" Target="slides/slide69.xml"/><Relationship Id="rId71" Type="http://schemas.openxmlformats.org/officeDocument/2006/relationships/slide" Target="slides/slide68.xml"/><Relationship Id="rId70" Type="http://schemas.openxmlformats.org/officeDocument/2006/relationships/slide" Target="slides/slide67.xml"/><Relationship Id="rId7" Type="http://schemas.openxmlformats.org/officeDocument/2006/relationships/slide" Target="slides/slide5.xml"/><Relationship Id="rId69" Type="http://schemas.openxmlformats.org/officeDocument/2006/relationships/slide" Target="slides/slide66.xml"/><Relationship Id="rId68" Type="http://schemas.openxmlformats.org/officeDocument/2006/relationships/slide" Target="slides/slide65.xml"/><Relationship Id="rId67" Type="http://schemas.openxmlformats.org/officeDocument/2006/relationships/slide" Target="slides/slide64.xml"/><Relationship Id="rId66" Type="http://schemas.openxmlformats.org/officeDocument/2006/relationships/slide" Target="slides/slide63.xml"/><Relationship Id="rId65" Type="http://schemas.openxmlformats.org/officeDocument/2006/relationships/slide" Target="slides/slide62.xml"/><Relationship Id="rId64" Type="http://schemas.openxmlformats.org/officeDocument/2006/relationships/slide" Target="slides/slide61.xml"/><Relationship Id="rId63" Type="http://schemas.openxmlformats.org/officeDocument/2006/relationships/slide" Target="slides/slide60.xml"/><Relationship Id="rId62" Type="http://schemas.openxmlformats.org/officeDocument/2006/relationships/slide" Target="slides/slide59.xml"/><Relationship Id="rId61" Type="http://schemas.openxmlformats.org/officeDocument/2006/relationships/slide" Target="slides/slide58.xml"/><Relationship Id="rId60" Type="http://schemas.openxmlformats.org/officeDocument/2006/relationships/slide" Target="slides/slide57.xml"/><Relationship Id="rId6" Type="http://schemas.openxmlformats.org/officeDocument/2006/relationships/slide" Target="slides/slide4.xml"/><Relationship Id="rId59" Type="http://schemas.openxmlformats.org/officeDocument/2006/relationships/slide" Target="slides/slide56.xml"/><Relationship Id="rId58" Type="http://schemas.openxmlformats.org/officeDocument/2006/relationships/slide" Target="slides/slide55.xml"/><Relationship Id="rId57" Type="http://schemas.openxmlformats.org/officeDocument/2006/relationships/slide" Target="slides/slide54.xml"/><Relationship Id="rId56" Type="http://schemas.openxmlformats.org/officeDocument/2006/relationships/slide" Target="slides/slide53.xml"/><Relationship Id="rId55" Type="http://schemas.openxmlformats.org/officeDocument/2006/relationships/slide" Target="slides/slide52.xml"/><Relationship Id="rId54" Type="http://schemas.openxmlformats.org/officeDocument/2006/relationships/slide" Target="slides/slide51.xml"/><Relationship Id="rId53" Type="http://schemas.openxmlformats.org/officeDocument/2006/relationships/slide" Target="slides/slide50.xml"/><Relationship Id="rId52" Type="http://schemas.openxmlformats.org/officeDocument/2006/relationships/slide" Target="slides/slide49.xml"/><Relationship Id="rId51" Type="http://schemas.openxmlformats.org/officeDocument/2006/relationships/slide" Target="slides/slide48.xml"/><Relationship Id="rId50" Type="http://schemas.openxmlformats.org/officeDocument/2006/relationships/slide" Target="slides/slide47.xml"/><Relationship Id="rId5" Type="http://schemas.openxmlformats.org/officeDocument/2006/relationships/slide" Target="slides/slide3.xml"/><Relationship Id="rId49" Type="http://schemas.openxmlformats.org/officeDocument/2006/relationships/slide" Target="slides/slide46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l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4608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en-US" altLang="zh-CN" noProof="0"/>
              <a:t>Click to edit Master text styles</a:t>
            </a:r>
            <a:endParaRPr lang="en-US" altLang="zh-CN" noProof="0"/>
          </a:p>
          <a:p>
            <a:pPr lvl="1"/>
            <a:r>
              <a:rPr lang="en-US" altLang="zh-CN" noProof="0"/>
              <a:t>Second level</a:t>
            </a:r>
            <a:endParaRPr lang="en-US" altLang="zh-CN" noProof="0"/>
          </a:p>
          <a:p>
            <a:pPr lvl="2"/>
            <a:r>
              <a:rPr lang="en-US" altLang="zh-CN" noProof="0"/>
              <a:t>Third level</a:t>
            </a:r>
            <a:endParaRPr lang="en-US" altLang="zh-CN" noProof="0"/>
          </a:p>
          <a:p>
            <a:pPr lvl="3"/>
            <a:r>
              <a:rPr lang="en-US" altLang="zh-CN" noProof="0"/>
              <a:t>Fourth level</a:t>
            </a:r>
            <a:endParaRPr lang="en-US" altLang="zh-CN" noProof="0"/>
          </a:p>
          <a:p>
            <a:pPr lvl="4"/>
            <a:r>
              <a:rPr lang="en-US" altLang="zh-CN" noProof="0"/>
              <a:t>Fifth level</a:t>
            </a:r>
            <a:endParaRPr lang="en-US" altLang="zh-CN" noProof="0"/>
          </a:p>
        </p:txBody>
      </p:sp>
      <p:sp>
        <p:nvSpPr>
          <p:cNvPr id="4608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l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608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fontAlgn="auto" hangingPunct="1">
              <a:spcBef>
                <a:spcPct val="0"/>
              </a:spcBef>
              <a:spcAft>
                <a:spcPts val="0"/>
              </a:spcAft>
              <a:defRPr sz="1200">
                <a:latin typeface="Arial" panose="020B0604020202020204" pitchFamily="34" charset="0"/>
                <a:ea typeface="宋体" panose="02010600030101010101" pitchFamily="2" charset="-122"/>
              </a:defRPr>
            </a:lvl1pPr>
          </a:lstStyle>
          <a:p>
            <a:pPr>
              <a:defRPr/>
            </a:pPr>
            <a:fld id="{3C31A4FB-AB0B-4200-BC82-17C94E69ADE4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9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0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2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3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4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6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7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9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0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2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3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3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5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6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7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8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9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0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2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7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8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9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编译器：把源代码转化为汇编语言或机器指令</a:t>
            </a:r>
            <a:endParaRPr kumimoji="1" lang="en-US" altLang="zh-CN" dirty="0"/>
          </a:p>
          <a:p>
            <a:r>
              <a:rPr kumimoji="1" lang="zh-CN" altLang="en-US" dirty="0"/>
              <a:t>链接器：把各段程序链接为一个完整的可执行程序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头文件中应该只是声明，而定义应该放在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C/C++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文件中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实现全局变量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实现全局变量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其它创新性的想法</a:t>
            </a:r>
            <a:r>
              <a:rPr lang="zh-CN" altLang="en-US" dirty="0">
                <a:sym typeface="Wingdings" panose="05000000000000000000" pitchFamily="2" charset="2"/>
              </a:rPr>
              <a:t>  </a:t>
            </a:r>
            <a:endParaRPr lang="zh-CN" altLang="en-US" dirty="0">
              <a:sym typeface="Wingdings" panose="05000000000000000000" pitchFamily="2" charset="2"/>
            </a:endParaRPr>
          </a:p>
          <a:p>
            <a:r>
              <a:rPr kumimoji="1" lang="en-US" altLang="zh-CN" dirty="0"/>
              <a:t>----</a:t>
            </a:r>
            <a:r>
              <a:rPr kumimoji="1" lang="zh-CN" altLang="en-US" dirty="0"/>
              <a:t>可以执行任意</a:t>
            </a:r>
            <a:r>
              <a:rPr kumimoji="1" lang="en-US" altLang="zh-CN" dirty="0"/>
              <a:t>shell</a:t>
            </a:r>
            <a:r>
              <a:rPr kumimoji="1" lang="zh-CN" altLang="en-US" dirty="0"/>
              <a:t>命令（比如</a:t>
            </a:r>
            <a:r>
              <a:rPr kumimoji="1" lang="en-US" altLang="zh-CN" dirty="0" err="1"/>
              <a:t>cp</a:t>
            </a:r>
            <a:r>
              <a:rPr kumimoji="1" lang="zh-CN" altLang="en-US" dirty="0"/>
              <a:t>，</a:t>
            </a:r>
            <a:r>
              <a:rPr kumimoji="1" lang="en-US" altLang="zh-CN" dirty="0"/>
              <a:t>cat</a:t>
            </a:r>
            <a:r>
              <a:rPr kumimoji="1" lang="zh-CN" altLang="en-US" dirty="0"/>
              <a:t>，管道，</a:t>
            </a:r>
            <a:r>
              <a:rPr kumimoji="1" lang="en-US" altLang="zh-CN" dirty="0" err="1"/>
              <a:t>rm</a:t>
            </a:r>
            <a:r>
              <a:rPr kumimoji="1" lang="zh-CN" altLang="en-US" dirty="0"/>
              <a:t>）；比如对一个目录下文件做合并、清理等</a:t>
            </a:r>
            <a:endParaRPr kumimoji="1" lang="en-US" altLang="zh-CN" dirty="0"/>
          </a:p>
          <a:p>
            <a:r>
              <a:rPr lang="en-GB" altLang="zh-CN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Makefile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使用 </a:t>
            </a:r>
            <a:r>
              <a:rPr lang="en-GB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Bash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语法，完成判断和循环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上面代码判断当前编译器是否 </a:t>
            </a:r>
            <a:r>
              <a:rPr lang="en-GB" altLang="zh-CN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gcc</a:t>
            </a:r>
            <a:r>
              <a:rPr lang="en-GB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r>
              <a:rPr lang="zh-CN" alt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然后指定不同的库文件。</a:t>
            </a:r>
            <a:endParaRPr lang="zh-CN" altLang="en-US" sz="12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br>
              <a:rPr lang="zh-CN" altLang="en-US" dirty="0"/>
            </a:br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/>
              <a:t>g++</a:t>
            </a:r>
            <a:r>
              <a:rPr kumimoji="1" lang="zh-CN" altLang="en-US" dirty="0"/>
              <a:t>编译可省略</a:t>
            </a:r>
            <a:r>
              <a:rPr kumimoji="1" lang="en-US" altLang="zh-CN" dirty="0"/>
              <a:t>.h</a:t>
            </a:r>
            <a:r>
              <a:rPr kumimoji="1" lang="zh-CN" altLang="en-US" dirty="0"/>
              <a:t>文件：  因为</a:t>
            </a:r>
            <a:r>
              <a:rPr lang="en-GB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include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把一个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.h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文件的内容复制到</a:t>
            </a:r>
            <a:r>
              <a:rPr lang="en-GB" altLang="zh-CN" sz="1200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cpp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里了</a:t>
            </a:r>
            <a:endParaRPr kumimoji="1" lang="en-US" altLang="zh-CN" dirty="0"/>
          </a:p>
          <a:p>
            <a:r>
              <a:rPr kumimoji="1" lang="zh-CN" altLang="en-US" dirty="0"/>
              <a:t>递归的调用关系</a:t>
            </a:r>
            <a:endParaRPr kumimoji="1" lang="en-US" altLang="zh-CN" dirty="0"/>
          </a:p>
          <a:p>
            <a:r>
              <a:rPr kumimoji="1" lang="en-US" altLang="zh-CN" dirty="0"/>
              <a:t>test:</a:t>
            </a:r>
            <a:r>
              <a:rPr kumimoji="1" lang="zh-CN" altLang="en-US" baseline="0" dirty="0"/>
              <a:t> </a:t>
            </a:r>
            <a:r>
              <a:rPr kumimoji="1" lang="en-US" altLang="zh-CN" baseline="0" dirty="0"/>
              <a:t>windows</a:t>
            </a:r>
            <a:r>
              <a:rPr kumimoji="1" lang="zh-CN" altLang="en-US" baseline="0" dirty="0"/>
              <a:t>写后缀</a:t>
            </a:r>
            <a:r>
              <a:rPr kumimoji="1" lang="en-US" altLang="zh-CN" baseline="0" dirty="0"/>
              <a:t>, </a:t>
            </a:r>
            <a:r>
              <a:rPr kumimoji="1" lang="en-US" altLang="zh-CN" baseline="0" dirty="0" err="1"/>
              <a:t>linux</a:t>
            </a:r>
            <a:r>
              <a:rPr kumimoji="1" lang="zh-CN" altLang="en-US" baseline="0" dirty="0"/>
              <a:t>不需要后缀</a:t>
            </a:r>
            <a:endParaRPr kumimoji="1" lang="zh-CN" altLang="en-US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$&lt;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指代第一个前置条件。比如，规则为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t: p1 p2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，那么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$&lt;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就指代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$*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指代匹配符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%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匹配的部分， 比如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%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匹配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f1.txt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中的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f1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$*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就表示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f1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$@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指代当前目标，就是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Make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命令当前构建的那个目标。比如，</a:t>
            </a:r>
            <a:r>
              <a:rPr lang="en-US" altLang="zh-CN" dirty="0"/>
              <a:t>make foo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$@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就指代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foo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lang="zh-CN" altLang="en-US" dirty="0"/>
          </a:p>
          <a:p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%.</a:t>
            </a:r>
            <a:r>
              <a:rPr lang="en-US" altLang="zh-CN" dirty="0" err="1"/>
              <a:t>o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:</a:t>
            </a:r>
            <a:r>
              <a:rPr lang="en-US" altLang="zh-CN" dirty="0"/>
              <a:t>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%.</a:t>
            </a:r>
            <a:r>
              <a:rPr lang="en-US" altLang="zh-CN" dirty="0" err="1"/>
              <a:t>c</a:t>
            </a:r>
            <a:r>
              <a:rPr lang="zh-CN" altLang="en-US" baseline="0" dirty="0"/>
              <a:t> </a:t>
            </a:r>
            <a:r>
              <a:rPr lang="en-US" altLang="zh-CN" baseline="0" dirty="0"/>
              <a:t>--》f1.o:</a:t>
            </a:r>
            <a:r>
              <a:rPr lang="zh-CN" altLang="en-US" baseline="0" dirty="0"/>
              <a:t> </a:t>
            </a:r>
            <a:r>
              <a:rPr lang="en-US" altLang="zh-CN" baseline="0" dirty="0"/>
              <a:t>f1.c</a:t>
            </a:r>
            <a:r>
              <a:rPr lang="zh-CN" altLang="en-US" baseline="0" dirty="0"/>
              <a:t> </a:t>
            </a:r>
            <a:br>
              <a:rPr lang="en-US" altLang="zh-CN" baseline="0" dirty="0"/>
            </a:br>
            <a:r>
              <a:rPr lang="en-US" altLang="zh-CN" baseline="0" dirty="0"/>
              <a:t>f2.o:</a:t>
            </a:r>
            <a:r>
              <a:rPr lang="zh-CN" altLang="en-US" baseline="0" dirty="0"/>
              <a:t> </a:t>
            </a:r>
            <a:r>
              <a:rPr lang="en-US" altLang="zh-CN" baseline="0" dirty="0"/>
              <a:t>f2.c</a:t>
            </a:r>
            <a:endParaRPr lang="en-US" altLang="zh-CN" baseline="0" dirty="0"/>
          </a:p>
          <a:p>
            <a:endParaRPr kumimoji="1" lang="en-US" altLang="zh-CN" baseline="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dirty="0"/>
              <a:t>通配符编译所有文件</a:t>
            </a:r>
            <a:endParaRPr kumimoji="1" lang="en-US" altLang="zh-CN" dirty="0"/>
          </a:p>
          <a:p>
            <a:endParaRPr kumimoji="1" lang="en-US" altLang="zh-CN" baseline="0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GB" altLang="zh-CN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Makefile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使用 </a:t>
            </a:r>
            <a:r>
              <a:rPr lang="en-GB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Bash 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语法，完成判断和循环 </a:t>
            </a:r>
            <a:r>
              <a:rPr lang="en-US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上面代码判断当前编译器是否 </a:t>
            </a:r>
            <a:r>
              <a:rPr lang="en-GB" altLang="zh-CN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gcc</a:t>
            </a:r>
            <a:r>
              <a:rPr lang="en-GB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</a:t>
            </a:r>
            <a:r>
              <a:rPr lang="zh-CN" altLang="en-GB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</a:t>
            </a:r>
            <a:r>
              <a:rPr lang="zh-CN" altLang="en-US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然后指定不同的库文件。</a:t>
            </a:r>
            <a:endParaRPr lang="zh-CN" altLang="en-US" sz="1200" b="0" i="0" u="none" strike="noStrike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en-US" altLang="zh-CN" dirty="0"/>
              <a:t>Make</a:t>
            </a:r>
            <a:r>
              <a:rPr kumimoji="1" lang="zh-CN" altLang="en-US" dirty="0"/>
              <a:t> 执行默认</a:t>
            </a:r>
            <a:r>
              <a:rPr kumimoji="1" lang="en-US" altLang="zh-CN" dirty="0" err="1"/>
              <a:t>makefile</a:t>
            </a:r>
            <a:r>
              <a:rPr kumimoji="1" lang="zh-CN" altLang="en-US" dirty="0"/>
              <a:t>文件中的第一行指令</a:t>
            </a:r>
            <a:endParaRPr kumimoji="1"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dirty="0"/>
              <a:t>设置多个</a:t>
            </a:r>
            <a:r>
              <a:rPr kumimoji="1" lang="en-US" altLang="zh-CN" dirty="0" err="1"/>
              <a:t>makefile</a:t>
            </a:r>
            <a:r>
              <a:rPr kumimoji="1" lang="zh-CN" altLang="en-US" dirty="0"/>
              <a:t>的好处是什么呢？</a:t>
            </a:r>
            <a:endParaRPr kumimoji="1"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en-US" altLang="zh-CN" dirty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en-GB" altLang="zh-CN" dirty="0"/>
              <a:t>make </a:t>
            </a:r>
            <a:r>
              <a:rPr lang="en-GB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--</a:t>
            </a:r>
            <a:r>
              <a:rPr lang="en-GB" altLang="zh-CN" dirty="0"/>
              <a:t>file</a:t>
            </a:r>
            <a:r>
              <a:rPr lang="en-GB" altLang="zh-CN" sz="1200" b="0" i="0" u="none" strike="noStrike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=</a:t>
            </a:r>
            <a:r>
              <a:rPr lang="en-GB" altLang="zh-CN" dirty="0" err="1"/>
              <a:t>rules</a:t>
            </a:r>
            <a:r>
              <a:rPr lang="en-GB" altLang="zh-CN" sz="1200" b="0" i="0" u="none" strike="noStrike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.</a:t>
            </a:r>
            <a:r>
              <a:rPr lang="en-GB" altLang="zh-CN" dirty="0" err="1"/>
              <a:t>txt</a:t>
            </a:r>
            <a:r>
              <a:rPr lang="en-GB" altLang="zh-CN" dirty="0"/>
              <a:t> </a:t>
            </a:r>
            <a:br>
              <a:rPr lang="en-GB" altLang="zh-CN" dirty="0"/>
            </a:b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0" lvl="2" indent="-609600">
              <a:buFont typeface="Wingdings" panose="05000000000000000000" pitchFamily="2" charset="2"/>
              <a:buChar char="ü"/>
              <a:defRPr/>
            </a:pPr>
            <a:endParaRPr lang="en-US" altLang="zh-CN" sz="1400" b="0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简单性</a:t>
            </a:r>
            <a:endParaRPr kumimoji="1" lang="en-US" altLang="zh-CN" dirty="0"/>
          </a:p>
          <a:p>
            <a:r>
              <a:rPr kumimoji="1" lang="zh-CN" altLang="en-US" dirty="0"/>
              <a:t>清晰性</a:t>
            </a:r>
            <a:endParaRPr kumimoji="1" lang="en-US" altLang="zh-CN" dirty="0"/>
          </a:p>
          <a:p>
            <a:r>
              <a:rPr kumimoji="1" lang="zh-CN" altLang="en-US" dirty="0"/>
              <a:t>普遍性（程序要在广泛的情况下都</a:t>
            </a:r>
            <a:r>
              <a:rPr kumimoji="1" lang="zh-CN" altLang="en-US"/>
              <a:t>工作得很好）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-g</a:t>
            </a:r>
            <a:r>
              <a:rPr kumimoji="1" lang="zh-CN" altLang="en-US" dirty="0"/>
              <a:t>后可执行文件会比原来稍大一点点</a:t>
            </a:r>
            <a:endParaRPr kumimoji="1" lang="en-US" altLang="zh-CN" dirty="0"/>
          </a:p>
          <a:p>
            <a:r>
              <a:rPr kumimoji="1" lang="en-US" altLang="zh-CN" dirty="0"/>
              <a:t>mac</a:t>
            </a:r>
            <a:r>
              <a:rPr kumimoji="1" lang="zh-CN" altLang="en-US" dirty="0"/>
              <a:t>使用</a:t>
            </a:r>
            <a:r>
              <a:rPr kumimoji="1" lang="en-US" altLang="zh-CN" dirty="0" err="1"/>
              <a:t>gdb</a:t>
            </a:r>
            <a:r>
              <a:rPr kumimoji="1" lang="zh-CN" altLang="en-US" dirty="0"/>
              <a:t>需要修改系统钥匙串授权，</a:t>
            </a:r>
            <a:r>
              <a:rPr kumimoji="1" lang="en-US" altLang="zh-CN" dirty="0"/>
              <a:t>mac</a:t>
            </a:r>
            <a:r>
              <a:rPr kumimoji="1" lang="zh-CN" altLang="en-US" dirty="0"/>
              <a:t>可直接用</a:t>
            </a:r>
            <a:r>
              <a:rPr kumimoji="1" lang="en-US" altLang="zh-CN" dirty="0"/>
              <a:t>clang++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lldb</a:t>
            </a:r>
            <a:r>
              <a:rPr kumimoji="1" lang="zh-CN" altLang="en-US" dirty="0"/>
              <a:t>， </a:t>
            </a:r>
            <a:r>
              <a:rPr kumimoji="1" lang="en-US" altLang="zh-CN" dirty="0" err="1"/>
              <a:t>lldb</a:t>
            </a:r>
            <a:r>
              <a:rPr kumimoji="1" lang="zh-CN" altLang="en-US" dirty="0"/>
              <a:t>与</a:t>
            </a:r>
            <a:r>
              <a:rPr kumimoji="1" lang="en-US" altLang="zh-CN" dirty="0" err="1"/>
              <a:t>gdb</a:t>
            </a:r>
            <a:r>
              <a:rPr kumimoji="1" lang="zh-CN" altLang="en-US" dirty="0"/>
              <a:t>用法基本相同</a:t>
            </a:r>
            <a:endParaRPr kumimoji="1" lang="en-US" altLang="zh-CN" dirty="0"/>
          </a:p>
          <a:p>
            <a:r>
              <a:rPr kumimoji="1" lang="en-US" altLang="zh-CN" dirty="0"/>
              <a:t>Info</a:t>
            </a:r>
            <a:r>
              <a:rPr kumimoji="1" lang="zh-CN" altLang="en-US" dirty="0"/>
              <a:t> </a:t>
            </a:r>
            <a:r>
              <a:rPr kumimoji="1" lang="en-US" altLang="zh-CN" dirty="0"/>
              <a:t>breakpoint</a:t>
            </a:r>
            <a:r>
              <a:rPr kumimoji="1" lang="zh-CN" altLang="en-US" dirty="0"/>
              <a:t> </a:t>
            </a:r>
            <a:r>
              <a:rPr kumimoji="1" lang="en-US" altLang="zh-CN" dirty="0"/>
              <a:t>vs</a:t>
            </a:r>
            <a:r>
              <a:rPr kumimoji="1" lang="zh-CN" altLang="en-US" dirty="0"/>
              <a:t> </a:t>
            </a:r>
            <a:r>
              <a:rPr kumimoji="1" lang="en-US" altLang="zh-CN" dirty="0"/>
              <a:t>breakpoint</a:t>
            </a:r>
            <a:r>
              <a:rPr kumimoji="1" lang="zh-CN" altLang="en-US" dirty="0"/>
              <a:t> </a:t>
            </a:r>
            <a:r>
              <a:rPr kumimoji="1" lang="en-US" altLang="zh-CN" dirty="0"/>
              <a:t>list</a:t>
            </a:r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-g</a:t>
            </a:r>
            <a:r>
              <a:rPr kumimoji="1" lang="zh-CN" altLang="en-US" dirty="0"/>
              <a:t>后可执行文件会比原来稍大一点点</a:t>
            </a:r>
            <a:endParaRPr kumimoji="1" lang="en-US" altLang="zh-CN" dirty="0"/>
          </a:p>
          <a:p>
            <a:r>
              <a:rPr kumimoji="1" lang="en-US" altLang="zh-CN" dirty="0"/>
              <a:t>mac</a:t>
            </a:r>
            <a:r>
              <a:rPr kumimoji="1" lang="zh-CN" altLang="en-US" dirty="0"/>
              <a:t>使用</a:t>
            </a:r>
            <a:r>
              <a:rPr kumimoji="1" lang="en-US" altLang="zh-CN" dirty="0" err="1"/>
              <a:t>gdb</a:t>
            </a:r>
            <a:r>
              <a:rPr kumimoji="1" lang="zh-CN" altLang="en-US" dirty="0"/>
              <a:t>需要修改系统钥匙串授权，</a:t>
            </a:r>
            <a:r>
              <a:rPr kumimoji="1" lang="en-US" altLang="zh-CN" dirty="0"/>
              <a:t>mac</a:t>
            </a:r>
            <a:r>
              <a:rPr kumimoji="1" lang="zh-CN" altLang="en-US" dirty="0"/>
              <a:t>可直接用</a:t>
            </a:r>
            <a:r>
              <a:rPr kumimoji="1" lang="en-US" altLang="zh-CN" dirty="0"/>
              <a:t>clang++</a:t>
            </a:r>
            <a:r>
              <a:rPr kumimoji="1" lang="zh-CN" altLang="en-US" dirty="0"/>
              <a:t>和</a:t>
            </a:r>
            <a:r>
              <a:rPr kumimoji="1" lang="en-US" altLang="zh-CN" dirty="0" err="1"/>
              <a:t>lldb</a:t>
            </a:r>
            <a:r>
              <a:rPr kumimoji="1" lang="zh-CN" altLang="en-US" dirty="0"/>
              <a:t>， </a:t>
            </a:r>
            <a:r>
              <a:rPr kumimoji="1" lang="en-US" altLang="zh-CN" dirty="0" err="1"/>
              <a:t>lldb</a:t>
            </a:r>
            <a:r>
              <a:rPr kumimoji="1" lang="zh-CN" altLang="en-US" dirty="0"/>
              <a:t>与</a:t>
            </a:r>
            <a:r>
              <a:rPr kumimoji="1" lang="en-US" altLang="zh-CN" dirty="0" err="1"/>
              <a:t>gdb</a:t>
            </a:r>
            <a:r>
              <a:rPr kumimoji="1" lang="zh-CN" altLang="en-US" dirty="0"/>
              <a:t>用法基本相同</a:t>
            </a:r>
            <a:endParaRPr kumimoji="1" lang="en-US" altLang="zh-CN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Enb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Enable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Enb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Enable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/>
              <a:t>评测</a:t>
            </a:r>
            <a:r>
              <a:rPr kumimoji="1" lang="en-US" altLang="zh-CN" dirty="0"/>
              <a:t>OJ</a:t>
            </a:r>
            <a:r>
              <a:rPr kumimoji="1" lang="zh-CN" altLang="en-US" dirty="0"/>
              <a:t>一般会使用官方推荐的</a:t>
            </a:r>
            <a:r>
              <a:rPr kumimoji="1" lang="en-US" altLang="zh-CN" dirty="0"/>
              <a:t>O2</a:t>
            </a:r>
            <a:r>
              <a:rPr kumimoji="1" lang="zh-CN" altLang="en-US" dirty="0"/>
              <a:t>优化，很多同学会发现自己的程序在本地运行正确，而在</a:t>
            </a:r>
            <a:r>
              <a:rPr kumimoji="1" lang="en-US" altLang="zh-CN" dirty="0"/>
              <a:t>OJ</a:t>
            </a:r>
            <a:r>
              <a:rPr kumimoji="1" lang="zh-CN" altLang="en-US" dirty="0"/>
              <a:t>运行错误</a:t>
            </a:r>
            <a:endParaRPr kumimoji="1" lang="en-US" altLang="zh-CN" dirty="0"/>
          </a:p>
          <a:p>
            <a:r>
              <a:rPr kumimoji="1" lang="en-US" altLang="zh-CN" dirty="0"/>
              <a:t>O2</a:t>
            </a:r>
            <a:r>
              <a:rPr kumimoji="1" lang="zh-CN" altLang="en-US" dirty="0"/>
              <a:t>优化</a:t>
            </a:r>
            <a:r>
              <a:rPr kumimoji="1" lang="en-US" altLang="zh-CN" dirty="0"/>
              <a:t>:</a:t>
            </a:r>
            <a:r>
              <a:rPr kumimoji="1" lang="zh-CN" altLang="en-US" dirty="0"/>
              <a:t> （推荐使用） 提升程序速度，更长编译时间</a:t>
            </a:r>
            <a:r>
              <a:rPr kumimoji="1" lang="en-US" altLang="zh-CN" dirty="0"/>
              <a:t>,</a:t>
            </a:r>
            <a:r>
              <a:rPr kumimoji="1" lang="zh-CN" altLang="en-US" dirty="0"/>
              <a:t>增加可执行文件大小   举例子 循环内冗余赋值 内联 多次加法 展开</a:t>
            </a:r>
            <a:r>
              <a:rPr kumimoji="1" lang="zh-CN" altLang="en-US"/>
              <a:t>循环 变量搁在寄存器</a:t>
            </a:r>
            <a:endParaRPr kumimoji="1"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这种技术试图根据指令周期时间重新安排指令。 它还试图把尽可能多的指令移动到条件分支前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, 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以便最充分的利用处理器的分支预测</a:t>
            </a:r>
            <a:endParaRPr kumimoji="1" lang="en-US" altLang="zh-CN" dirty="0"/>
          </a:p>
          <a:p>
            <a:r>
              <a:rPr kumimoji="1" lang="en-US" altLang="zh-CN" dirty="0"/>
              <a:t>O3</a:t>
            </a:r>
            <a:r>
              <a:rPr kumimoji="1" lang="zh-CN" altLang="en-US" dirty="0"/>
              <a:t>优化</a:t>
            </a:r>
            <a:r>
              <a:rPr kumimoji="1" lang="en-US" altLang="zh-CN" dirty="0"/>
              <a:t>:</a:t>
            </a:r>
            <a:r>
              <a:rPr kumimoji="1" lang="zh-CN" altLang="en-US" dirty="0"/>
              <a:t>  </a:t>
            </a:r>
            <a:r>
              <a:rPr kumimoji="1" lang="en-US" altLang="zh-CN" dirty="0"/>
              <a:t>(</a:t>
            </a:r>
            <a:r>
              <a:rPr kumimoji="1" lang="zh-CN" altLang="en-US" dirty="0"/>
              <a:t>不推荐使用</a:t>
            </a:r>
            <a:r>
              <a:rPr kumimoji="1" lang="en-US" altLang="zh-CN" dirty="0"/>
              <a:t>)</a:t>
            </a:r>
            <a:r>
              <a:rPr kumimoji="1" lang="zh-CN" altLang="en-US" dirty="0"/>
              <a:t> 提升程序速度，更长编译时间，增加可执行文件大小和占用内存大小 </a:t>
            </a:r>
            <a:r>
              <a:rPr kumimoji="1" lang="en-US" altLang="zh-CN" dirty="0"/>
              <a:t>(</a:t>
            </a:r>
            <a:r>
              <a:rPr kumimoji="1" lang="zh-CN" altLang="en-US" dirty="0"/>
              <a:t>一般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采取很多向量化算法，提高代码的并行执行程度</a:t>
            </a:r>
            <a:r>
              <a:rPr kumimoji="1" lang="en-US" altLang="zh-CN" dirty="0"/>
              <a:t>)</a:t>
            </a:r>
            <a:endParaRPr kumimoji="1" lang="en-US" altLang="zh-CN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CN" altLang="en-US" dirty="0"/>
              <a:t>参见前面部分，可使用宏定义控制输出代码是否激活</a:t>
            </a:r>
            <a:endParaRPr kumimoji="1" lang="en-US" altLang="zh-CN" dirty="0"/>
          </a:p>
          <a:p>
            <a:br>
              <a:rPr lang="zh-CN" altLang="en-US" dirty="0"/>
            </a:br>
            <a:r>
              <a:rPr lang="en-US" altLang="zh-CN" dirty="0"/>
              <a:t>-</a:t>
            </a:r>
            <a:r>
              <a:rPr lang="en-GB" altLang="zh-CN" dirty="0"/>
              <a:t>O2: A step up from -O1. The recommended level of optimization unless the system has special needs. -O2 will activate a few more flags in addition to the ones activated by -O1. With -O2, the compiler will attempt to increase code performance without compromising on size, and without taking too much compilation time. </a:t>
            </a:r>
            <a:br>
              <a:rPr lang="en-GB" altLang="zh-CN" dirty="0"/>
            </a:br>
            <a:r>
              <a:rPr lang="en-GB" altLang="zh-CN" dirty="0"/>
              <a:t>-O3: the highest level of optimization possible. It enables optimizations that are expensive in terms of compile time and memory usage. Compiling with -O3 is not a guaranteed way to improve performance, and in fact, in many cases, can slow down a system due to larger binaries and increased memory usage. -O3 is also known to break several packages. Using -O3 is not recommended.</a:t>
            </a:r>
            <a:endParaRPr lang="en-GB" altLang="zh-CN" dirty="0"/>
          </a:p>
          <a:p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make –p</a:t>
            </a:r>
            <a:r>
              <a:rPr lang="zh-CN" altLang="en-US" dirty="0"/>
              <a:t>可查看所有预定义</a:t>
            </a:r>
            <a:endParaRPr lang="en-US" altLang="zh-CN" dirty="0"/>
          </a:p>
          <a:p>
            <a:r>
              <a:rPr lang="en-US" altLang="zh-CN" dirty="0"/>
              <a:t>make –h</a:t>
            </a:r>
            <a:r>
              <a:rPr lang="zh-CN" altLang="en-US" dirty="0"/>
              <a:t>查看帮助</a:t>
            </a:r>
            <a:endParaRPr lang="en-US" altLang="zh-CN" dirty="0"/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$&lt;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指代第一个前置条件。比如，规则为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t: p1 p2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，那么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$&lt;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就指代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p1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$@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指代当前目标，就是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Make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命令当前构建的那个目标。比如，</a:t>
            </a:r>
            <a:r>
              <a:rPr lang="en-US" altLang="zh-CN" dirty="0"/>
              <a:t>make foo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的 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$@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就指代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foo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GIZA++-v2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文件夹下有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30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个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cpp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文件</a:t>
            </a:r>
            <a:endParaRPr lang="zh-CN" altLang="en-US" b="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GIZA++-v2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文件夹下有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30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个</a:t>
            </a:r>
            <a:r>
              <a:rPr lang="en-US" altLang="zh-CN" sz="1200" b="0" i="0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cpp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文件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OBJ_DIR 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为空暂时不知道什么意思，不影响创建文件夹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编译时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，编译器需要的是语法的正确，函数与变量的声明的正确。</a:t>
            </a:r>
            <a:endParaRPr lang="en-US" altLang="zh-CN" sz="1200" b="1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lang="zh-CN" altLang="en-US" sz="1200" b="1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链接时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，主要是链接函数和全局变量，所以，我们可以使用这些中间目标文件（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.o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文件）来链接我们的应用程序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lang="zh-CN" altLang="en-US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通俗地讲</a:t>
            </a:r>
            <a:r>
              <a:rPr lang="en-US" altLang="zh-CN" dirty="0">
                <a:effectLst/>
                <a:latin typeface="Arial" panose="020B0604020202020204" pitchFamily="34" charset="0"/>
              </a:rPr>
              <a:t>: </a:t>
            </a:r>
            <a:r>
              <a:rPr lang="zh-CN" altLang="en-US" dirty="0">
                <a:effectLst/>
                <a:latin typeface="Arial" panose="020B0604020202020204" pitchFamily="34" charset="0"/>
              </a:rPr>
              <a:t>链接是代码合在一起，各程序文件中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函数和全局变量统一地址放，各个调用函数的地方使用的是汇编的</a:t>
            </a:r>
            <a:r>
              <a:rPr lang="en-US" altLang="zh-CN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JMP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语句，要改为正确的相对跳跃量跳到函数入口</a:t>
            </a:r>
            <a:endParaRPr lang="zh-CN" altLang="en-US" dirty="0">
              <a:effectLst/>
            </a:endParaRPr>
          </a:p>
          <a:p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链接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: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(1)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合并所有“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.</a:t>
            </a:r>
            <a:r>
              <a:rPr lang="en-GB" altLang="zh-CN" sz="1200" b="0" i="0" kern="1200" dirty="0" err="1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obj</a:t>
            </a:r>
            <a:r>
              <a:rPr lang="en-GB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”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文件的段并调整段偏移和段长度，合并符号表，进行符号解析完成后给符号分配地址</a:t>
            </a:r>
            <a:endParaRPr lang="en-US" altLang="zh-CN" sz="1200" b="0" i="0" kern="1200" dirty="0">
              <a:solidFill>
                <a:schemeClr val="tx1"/>
              </a:solidFill>
              <a:effectLst/>
              <a:latin typeface="Arial" panose="020B0604020202020204" pitchFamily="34" charset="0"/>
              <a:ea typeface="宋体" panose="02010600030101010101" pitchFamily="2" charset="-122"/>
              <a:cs typeface="+mn-cs"/>
            </a:endParaRPr>
          </a:p>
          <a:p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(2)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符号的重定位</a:t>
            </a:r>
            <a:r>
              <a:rPr lang="en-US" altLang="zh-CN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:</a:t>
            </a:r>
            <a:r>
              <a:rPr lang="zh-CN" altLang="en-US" sz="1200" b="0" i="0" kern="1200" dirty="0">
                <a:solidFill>
                  <a:schemeClr val="tx1"/>
                </a:solidFill>
                <a:effectLst/>
                <a:latin typeface="Arial" panose="020B0604020202020204" pitchFamily="34" charset="0"/>
                <a:ea typeface="宋体" panose="02010600030101010101" pitchFamily="2" charset="-122"/>
                <a:cs typeface="+mn-cs"/>
              </a:rPr>
              <a:t> 对于数据符号会存准确地址，对于函数符号，相对于存下一行指令的偏移量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3C31A4FB-AB0B-4200-BC82-17C94E69ADE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5375CB7-C50A-49C3-BF10-448E10BBECB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7DFA39-F49E-4E32-9F7F-DC3B6C5436D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1A70E48-0FCB-4A72-B125-9E5A77787C5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628650" y="1628800"/>
            <a:ext cx="8047806" cy="4749029"/>
          </a:xfrm>
        </p:spPr>
        <p:txBody>
          <a:bodyPr/>
          <a:lstStyle>
            <a:lvl1pPr marL="228600" indent="-228600">
              <a:buSzPct val="75000"/>
              <a:buFont typeface="Wingdings" panose="05000000000000000000" pitchFamily="2" charset="2"/>
              <a:buChar char="n"/>
              <a:defRPr b="1" baseline="0">
                <a:solidFill>
                  <a:srgbClr val="003366"/>
                </a:solidFill>
                <a:latin typeface="Consolas" panose="020B0609020204030204" pitchFamily="49" charset="0"/>
                <a:ea typeface="华文楷体" panose="02010600040101010101" pitchFamily="2" charset="-122"/>
              </a:defRPr>
            </a:lvl1pPr>
            <a:lvl2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2pPr>
            <a:lvl3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3pPr>
            <a:lvl4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4pPr>
            <a:lvl5pPr>
              <a:defRPr baseline="0">
                <a:latin typeface="Consolas" panose="020B0609020204030204" pitchFamily="49" charset="0"/>
                <a:ea typeface="华文楷体" panose="02010600040101010101" pitchFamily="2" charset="-122"/>
              </a:defRPr>
            </a:lvl5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48264" y="6377830"/>
            <a:ext cx="2057400" cy="365125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FD7BE51-03DD-4CCA-8227-D775462981B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A36992-6990-409A-985D-C59BD1CB152B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8EEA948-DC3E-4FC8-BEDF-6D0D5F7E4CBF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D87F4C-F228-4387-9ECA-2FC048F220FE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0CAB157-5D5D-45D8-AA5F-3FBCA9A54B3E}" type="slidenum">
              <a:rPr lang="en-US" altLang="zh-CN"/>
            </a:fld>
            <a:endParaRPr lang="en-US" altLang="zh-CN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>
            <a:lvl1pPr>
              <a:defRPr b="1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4C3BD7-260C-4BC9-9C17-940D7F59C4D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ACE6C39-29C4-400B-8A62-388FF04E56DD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zh-CN" altLang="en-US" noProof="0"/>
              <a:t>单击图标添加图片</a:t>
            </a:r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A6EBAE-B12E-4D6F-8E93-26479E22C411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28650" y="365125"/>
            <a:ext cx="78867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28650" y="1825625"/>
            <a:ext cx="78867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0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0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E20A63EA-D302-4CF6-848F-ACE1D644E656}" type="slidenum">
              <a:rPr lang="en-US" altLang="zh-CN"/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anose="020F0302020204030204" pitchFamily="34" charset="0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Consolas" panose="020B0609020204030204" pitchFamily="49" charset="0"/>
          <a:ea typeface="华文楷体" panose="02010600040101010101" pitchFamily="2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17.xml"/><Relationship Id="rId17" Type="http://schemas.openxmlformats.org/officeDocument/2006/relationships/image" Target="../media/image2.png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9" Type="http://schemas.openxmlformats.org/officeDocument/2006/relationships/tags" Target="../tags/tag26.xml"/><Relationship Id="rId8" Type="http://schemas.openxmlformats.org/officeDocument/2006/relationships/tags" Target="../tags/tag25.xml"/><Relationship Id="rId7" Type="http://schemas.openxmlformats.org/officeDocument/2006/relationships/tags" Target="../tags/tag24.xml"/><Relationship Id="rId6" Type="http://schemas.openxmlformats.org/officeDocument/2006/relationships/tags" Target="../tags/tag23.xml"/><Relationship Id="rId5" Type="http://schemas.openxmlformats.org/officeDocument/2006/relationships/tags" Target="../tags/tag22.xml"/><Relationship Id="rId4" Type="http://schemas.openxmlformats.org/officeDocument/2006/relationships/tags" Target="../tags/tag21.xml"/><Relationship Id="rId3" Type="http://schemas.openxmlformats.org/officeDocument/2006/relationships/tags" Target="../tags/tag20.xml"/><Relationship Id="rId22" Type="http://schemas.openxmlformats.org/officeDocument/2006/relationships/slideLayout" Target="../slideLayouts/slideLayout7.xml"/><Relationship Id="rId21" Type="http://schemas.openxmlformats.org/officeDocument/2006/relationships/tags" Target="../tags/tag37.xml"/><Relationship Id="rId20" Type="http://schemas.openxmlformats.org/officeDocument/2006/relationships/image" Target="../media/image2.png"/><Relationship Id="rId2" Type="http://schemas.openxmlformats.org/officeDocument/2006/relationships/tags" Target="../tags/tag19.xml"/><Relationship Id="rId19" Type="http://schemas.openxmlformats.org/officeDocument/2006/relationships/tags" Target="../tags/tag36.xml"/><Relationship Id="rId18" Type="http://schemas.openxmlformats.org/officeDocument/2006/relationships/tags" Target="../tags/tag35.xml"/><Relationship Id="rId17" Type="http://schemas.openxmlformats.org/officeDocument/2006/relationships/tags" Target="../tags/tag34.xml"/><Relationship Id="rId16" Type="http://schemas.openxmlformats.org/officeDocument/2006/relationships/tags" Target="../tags/tag33.xml"/><Relationship Id="rId15" Type="http://schemas.openxmlformats.org/officeDocument/2006/relationships/tags" Target="../tags/tag32.xml"/><Relationship Id="rId14" Type="http://schemas.openxmlformats.org/officeDocument/2006/relationships/tags" Target="../tags/tag31.xml"/><Relationship Id="rId13" Type="http://schemas.openxmlformats.org/officeDocument/2006/relationships/tags" Target="../tags/tag30.xml"/><Relationship Id="rId12" Type="http://schemas.openxmlformats.org/officeDocument/2006/relationships/tags" Target="../tags/tag29.xml"/><Relationship Id="rId11" Type="http://schemas.openxmlformats.org/officeDocument/2006/relationships/tags" Target="../tags/tag28.xml"/><Relationship Id="rId10" Type="http://schemas.openxmlformats.org/officeDocument/2006/relationships/tags" Target="../tags/tag27.xml"/><Relationship Id="rId1" Type="http://schemas.openxmlformats.org/officeDocument/2006/relationships/tags" Target="../tags/tag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9" Type="http://schemas.openxmlformats.org/officeDocument/2006/relationships/tags" Target="../tags/tag46.xml"/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tags" Target="../tags/tag40.xml"/><Relationship Id="rId26" Type="http://schemas.openxmlformats.org/officeDocument/2006/relationships/slideLayout" Target="../slideLayouts/slideLayout7.xml"/><Relationship Id="rId25" Type="http://schemas.openxmlformats.org/officeDocument/2006/relationships/tags" Target="../tags/tag61.xml"/><Relationship Id="rId24" Type="http://schemas.openxmlformats.org/officeDocument/2006/relationships/image" Target="../media/image2.png"/><Relationship Id="rId23" Type="http://schemas.openxmlformats.org/officeDocument/2006/relationships/tags" Target="../tags/tag60.xml"/><Relationship Id="rId22" Type="http://schemas.openxmlformats.org/officeDocument/2006/relationships/tags" Target="../tags/tag59.xml"/><Relationship Id="rId21" Type="http://schemas.openxmlformats.org/officeDocument/2006/relationships/tags" Target="../tags/tag58.xml"/><Relationship Id="rId20" Type="http://schemas.openxmlformats.org/officeDocument/2006/relationships/tags" Target="../tags/tag57.xml"/><Relationship Id="rId2" Type="http://schemas.openxmlformats.org/officeDocument/2006/relationships/tags" Target="../tags/tag39.xml"/><Relationship Id="rId19" Type="http://schemas.openxmlformats.org/officeDocument/2006/relationships/tags" Target="../tags/tag56.xml"/><Relationship Id="rId18" Type="http://schemas.openxmlformats.org/officeDocument/2006/relationships/tags" Target="../tags/tag55.xml"/><Relationship Id="rId17" Type="http://schemas.openxmlformats.org/officeDocument/2006/relationships/tags" Target="../tags/tag54.xml"/><Relationship Id="rId16" Type="http://schemas.openxmlformats.org/officeDocument/2006/relationships/tags" Target="../tags/tag53.xml"/><Relationship Id="rId15" Type="http://schemas.openxmlformats.org/officeDocument/2006/relationships/tags" Target="../tags/tag52.xml"/><Relationship Id="rId14" Type="http://schemas.openxmlformats.org/officeDocument/2006/relationships/tags" Target="../tags/tag51.xml"/><Relationship Id="rId13" Type="http://schemas.openxmlformats.org/officeDocument/2006/relationships/tags" Target="../tags/tag50.xml"/><Relationship Id="rId12" Type="http://schemas.openxmlformats.org/officeDocument/2006/relationships/tags" Target="../tags/tag49.xml"/><Relationship Id="rId11" Type="http://schemas.openxmlformats.org/officeDocument/2006/relationships/tags" Target="../tags/tag48.xml"/><Relationship Id="rId10" Type="http://schemas.openxmlformats.org/officeDocument/2006/relationships/tags" Target="../tags/tag47.xml"/><Relationship Id="rId1" Type="http://schemas.openxmlformats.org/officeDocument/2006/relationships/tags" Target="../tags/tag3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tags" Target="../tags/tag64.xml"/><Relationship Id="rId26" Type="http://schemas.openxmlformats.org/officeDocument/2006/relationships/slideLayout" Target="../slideLayouts/slideLayout7.xml"/><Relationship Id="rId25" Type="http://schemas.openxmlformats.org/officeDocument/2006/relationships/tags" Target="../tags/tag85.xml"/><Relationship Id="rId24" Type="http://schemas.openxmlformats.org/officeDocument/2006/relationships/image" Target="../media/image2.png"/><Relationship Id="rId23" Type="http://schemas.openxmlformats.org/officeDocument/2006/relationships/tags" Target="../tags/tag84.xml"/><Relationship Id="rId22" Type="http://schemas.openxmlformats.org/officeDocument/2006/relationships/tags" Target="../tags/tag83.xml"/><Relationship Id="rId21" Type="http://schemas.openxmlformats.org/officeDocument/2006/relationships/tags" Target="../tags/tag82.xml"/><Relationship Id="rId20" Type="http://schemas.openxmlformats.org/officeDocument/2006/relationships/tags" Target="../tags/tag81.xml"/><Relationship Id="rId2" Type="http://schemas.openxmlformats.org/officeDocument/2006/relationships/tags" Target="../tags/tag63.xml"/><Relationship Id="rId19" Type="http://schemas.openxmlformats.org/officeDocument/2006/relationships/tags" Target="../tags/tag80.xml"/><Relationship Id="rId18" Type="http://schemas.openxmlformats.org/officeDocument/2006/relationships/tags" Target="../tags/tag79.xml"/><Relationship Id="rId17" Type="http://schemas.openxmlformats.org/officeDocument/2006/relationships/tags" Target="../tags/tag78.xml"/><Relationship Id="rId16" Type="http://schemas.openxmlformats.org/officeDocument/2006/relationships/tags" Target="../tags/tag77.xml"/><Relationship Id="rId15" Type="http://schemas.openxmlformats.org/officeDocument/2006/relationships/tags" Target="../tags/tag76.xml"/><Relationship Id="rId14" Type="http://schemas.openxmlformats.org/officeDocument/2006/relationships/tags" Target="../tags/tag75.xml"/><Relationship Id="rId13" Type="http://schemas.openxmlformats.org/officeDocument/2006/relationships/tags" Target="../tags/tag74.xml"/><Relationship Id="rId12" Type="http://schemas.openxmlformats.org/officeDocument/2006/relationships/tags" Target="../tags/tag73.xml"/><Relationship Id="rId11" Type="http://schemas.openxmlformats.org/officeDocument/2006/relationships/tags" Target="../tags/tag72.xml"/><Relationship Id="rId10" Type="http://schemas.openxmlformats.org/officeDocument/2006/relationships/tags" Target="../tags/tag71.xml"/><Relationship Id="rId1" Type="http://schemas.openxmlformats.org/officeDocument/2006/relationships/tags" Target="../tags/tag6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8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3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4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7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9" Type="http://schemas.openxmlformats.org/officeDocument/2006/relationships/tags" Target="../tags/tag94.xml"/><Relationship Id="rId8" Type="http://schemas.openxmlformats.org/officeDocument/2006/relationships/tags" Target="../tags/tag93.xml"/><Relationship Id="rId7" Type="http://schemas.openxmlformats.org/officeDocument/2006/relationships/tags" Target="../tags/tag92.xml"/><Relationship Id="rId6" Type="http://schemas.openxmlformats.org/officeDocument/2006/relationships/tags" Target="../tags/tag91.xml"/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102.xml"/><Relationship Id="rId17" Type="http://schemas.openxmlformats.org/officeDocument/2006/relationships/image" Target="../media/image2.png"/><Relationship Id="rId16" Type="http://schemas.openxmlformats.org/officeDocument/2006/relationships/tags" Target="../tags/tag101.xml"/><Relationship Id="rId15" Type="http://schemas.openxmlformats.org/officeDocument/2006/relationships/tags" Target="../tags/tag100.xml"/><Relationship Id="rId14" Type="http://schemas.openxmlformats.org/officeDocument/2006/relationships/tags" Target="../tags/tag99.xml"/><Relationship Id="rId13" Type="http://schemas.openxmlformats.org/officeDocument/2006/relationships/tags" Target="../tags/tag98.xml"/><Relationship Id="rId12" Type="http://schemas.openxmlformats.org/officeDocument/2006/relationships/tags" Target="../tags/tag97.xml"/><Relationship Id="rId11" Type="http://schemas.openxmlformats.org/officeDocument/2006/relationships/tags" Target="../tags/tag96.xml"/><Relationship Id="rId10" Type="http://schemas.openxmlformats.org/officeDocument/2006/relationships/tags" Target="../tags/tag95.xml"/><Relationship Id="rId1" Type="http://schemas.openxmlformats.org/officeDocument/2006/relationships/tags" Target="../tags/tag86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6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0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3.png"/><Relationship Id="rId1" Type="http://schemas.openxmlformats.org/officeDocument/2006/relationships/hyperlink" Target="https://github.com/moses-smt/giza-pp" TargetMode="Externa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573088" y="1340768"/>
            <a:ext cx="8062912" cy="2952328"/>
          </a:xfrm>
        </p:spPr>
        <p:txBody>
          <a:bodyPr rtlCol="0" anchor="ctr">
            <a:normAutofit/>
          </a:bodyPr>
          <a:lstStyle/>
          <a:p>
            <a:pPr fontAlgn="auto">
              <a:lnSpc>
                <a:spcPct val="150000"/>
              </a:lnSpc>
              <a:spcAft>
                <a:spcPts val="0"/>
              </a:spcAft>
              <a:defRPr/>
            </a:pPr>
            <a:r>
              <a:rPr lang="zh-CN" altLang="en-US" b="1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面向对象程序设计基础</a:t>
            </a:r>
            <a:br>
              <a:rPr lang="zh-CN" altLang="en-US" b="1">
                <a:solidFill>
                  <a:srgbClr val="0066CC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</a:br>
            <a:r>
              <a:rPr lang="zh-CN" altLang="en-US">
                <a:solidFill>
                  <a:srgbClr val="0066CC"/>
                </a:solidFill>
              </a:rPr>
              <a:t>（</a:t>
            </a:r>
            <a:r>
              <a:rPr lang="en-US" altLang="zh-CN">
                <a:solidFill>
                  <a:srgbClr val="0066CC"/>
                </a:solidFill>
              </a:rPr>
              <a:t>OOP</a:t>
            </a:r>
            <a:r>
              <a:rPr lang="zh-CN" altLang="en-US">
                <a:solidFill>
                  <a:srgbClr val="0066CC"/>
                </a:solidFill>
              </a:rPr>
              <a:t>）</a:t>
            </a:r>
            <a:endParaRPr lang="zh-CN" altLang="en-US" b="1">
              <a:solidFill>
                <a:srgbClr val="0066C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75" name="副标题 2"/>
          <p:cNvSpPr>
            <a:spLocks noGrp="1"/>
          </p:cNvSpPr>
          <p:nvPr>
            <p:ph type="subTitle" idx="1"/>
          </p:nvPr>
        </p:nvSpPr>
        <p:spPr>
          <a:xfrm>
            <a:off x="0" y="4509120"/>
            <a:ext cx="9144000" cy="2348880"/>
          </a:xfrm>
        </p:spPr>
        <p:txBody>
          <a:bodyPr/>
          <a:lstStyle/>
          <a:p>
            <a:r>
              <a:rPr lang="zh-CN" altLang="en-US" sz="3600" b="1" dirty="0"/>
              <a:t>刘知远</a:t>
            </a:r>
            <a:r>
              <a:rPr lang="zh-CN" altLang="en-US" sz="2800" b="1" dirty="0"/>
              <a:t> </a:t>
            </a:r>
            <a:endParaRPr lang="en-US" altLang="zh-CN" sz="2800" b="1" dirty="0"/>
          </a:p>
          <a:p>
            <a:r>
              <a:rPr lang="en-US" altLang="zh-CN" sz="2800" b="1" dirty="0"/>
              <a:t>liuzy@tsinghua.edu.cn</a:t>
            </a:r>
            <a:endParaRPr lang="en-US" altLang="zh-CN" sz="2800" b="1" dirty="0"/>
          </a:p>
          <a:p>
            <a:r>
              <a:rPr lang="en-US" altLang="zh-CN" b="1" dirty="0"/>
              <a:t>http://nlp.csai.tsinghua.edu.cn/~</a:t>
            </a:r>
            <a:r>
              <a:rPr lang="en-US" altLang="zh-CN" b="1" dirty="0" err="1"/>
              <a:t>lzy</a:t>
            </a:r>
            <a:r>
              <a:rPr lang="en-US" altLang="zh-CN" b="1" dirty="0"/>
              <a:t>/</a:t>
            </a:r>
            <a:r>
              <a:rPr lang="zh-CN" altLang="en-US" b="1" dirty="0"/>
              <a:t> </a:t>
            </a:r>
            <a:endParaRPr lang="en-US" altLang="zh-CN" b="1" dirty="0"/>
          </a:p>
          <a:p>
            <a:r>
              <a:rPr lang="zh-CN" altLang="en-US" b="1" dirty="0"/>
              <a:t>课程团队：刘知远 姚海龙 黄民烈</a:t>
            </a:r>
            <a:endParaRPr lang="zh-CN" altLang="en-US" b="1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2420888"/>
            <a:ext cx="9144000" cy="398363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79512" y="87213"/>
            <a:ext cx="8496944" cy="1325563"/>
          </a:xfrm>
        </p:spPr>
        <p:txBody>
          <a:bodyPr/>
          <a:lstStyle/>
          <a:p>
            <a:r>
              <a:rPr lang="zh-CN" altLang="en-US" dirty="0"/>
              <a:t>多个源文件的编译与链接 </a:t>
            </a:r>
            <a:r>
              <a:rPr lang="en-US" altLang="zh-CN" dirty="0"/>
              <a:t>(Linux)</a:t>
            </a:r>
            <a:endParaRPr lang="en-US" altLang="zh-CN" dirty="0"/>
          </a:p>
        </p:txBody>
      </p:sp>
      <p:sp>
        <p:nvSpPr>
          <p:cNvPr id="1844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0" y="2420888"/>
            <a:ext cx="882047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ls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ex5_main.cpp  func.cpp 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func.h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g++ ex5_main.cpp func.cpp -o test1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ls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ex5_main.cpp  func.cpp 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func.h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en-US" altLang="zh-CN" sz="2800" b="1" dirty="0">
                <a:solidFill>
                  <a:srgbClr val="92D050"/>
                </a:solidFill>
                <a:latin typeface="Consolas" panose="020B0609020204030204" pitchFamily="49" charset="0"/>
              </a:rPr>
              <a:t>test1</a:t>
            </a:r>
            <a:endParaRPr lang="en-US" altLang="zh-CN" sz="2800" b="1" dirty="0">
              <a:solidFill>
                <a:srgbClr val="92D050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./test1 3 4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7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rm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 test1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3364" y="1456869"/>
            <a:ext cx="85871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rgbClr val="00336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1) </a:t>
            </a:r>
            <a:r>
              <a:rPr lang="zh-CN" altLang="en-US" sz="3200" b="1" dirty="0">
                <a:solidFill>
                  <a:srgbClr val="00336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直接编译 </a:t>
            </a:r>
            <a:r>
              <a:rPr lang="en-US" altLang="zh-CN" sz="3200" b="1" dirty="0">
                <a:solidFill>
                  <a:srgbClr val="00336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(g++</a:t>
            </a:r>
            <a:r>
              <a:rPr lang="zh-CN" altLang="en-US" sz="3200" b="1" dirty="0">
                <a:solidFill>
                  <a:srgbClr val="00336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帮我们省略了一些步骤）</a:t>
            </a:r>
            <a:endParaRPr lang="zh-CN" altLang="en-US" sz="3200" b="1" dirty="0">
              <a:solidFill>
                <a:srgbClr val="003366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3" name="Rectangle 7"/>
          <p:cNvSpPr>
            <a:spLocks noChangeArrowheads="1"/>
          </p:cNvSpPr>
          <p:nvPr/>
        </p:nvSpPr>
        <p:spPr bwMode="auto">
          <a:xfrm>
            <a:off x="3707904" y="3356993"/>
            <a:ext cx="4358308" cy="432047"/>
          </a:xfrm>
          <a:prstGeom prst="rect">
            <a:avLst/>
          </a:prstGeom>
          <a:noFill/>
          <a:ln w="57150">
            <a:solidFill>
              <a:srgbClr val="FF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15" name="椭圆形标注 14"/>
          <p:cNvSpPr/>
          <p:nvPr/>
        </p:nvSpPr>
        <p:spPr>
          <a:xfrm>
            <a:off x="5557056" y="5858837"/>
            <a:ext cx="2304256" cy="863377"/>
          </a:xfrm>
          <a:prstGeom prst="wedgeEllipseCallout">
            <a:avLst>
              <a:gd name="adj1" fmla="val -83977"/>
              <a:gd name="adj2" fmla="val -20380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删除</a:t>
            </a:r>
            <a:r>
              <a:rPr lang="en-US" altLang="zh-CN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test1</a:t>
            </a:r>
            <a:endParaRPr lang="zh-CN" altLang="en-US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700808"/>
            <a:ext cx="9144000" cy="52100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3370" y="1647915"/>
            <a:ext cx="895111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ls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ex5_main.cpp func.cpp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func.h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g++ -c ex5_main.cpp -o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main.o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g++ -c func.cpp -o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func.o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ls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ex5_main.cpp func.cpp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func.h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rgbClr val="00B0F0"/>
                </a:solidFill>
                <a:latin typeface="Consolas" panose="020B0609020204030204" pitchFamily="49" charset="0"/>
              </a:rPr>
              <a:t>func.o</a:t>
            </a:r>
            <a:r>
              <a:rPr lang="en-US" altLang="zh-CN" sz="2800" b="1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rgbClr val="00B0F0"/>
                </a:solidFill>
                <a:latin typeface="Consolas" panose="020B0609020204030204" pitchFamily="49" charset="0"/>
              </a:rPr>
              <a:t>main.o</a:t>
            </a:r>
            <a:r>
              <a:rPr lang="en-US" altLang="zh-CN" sz="2800" b="1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endParaRPr lang="en-US" altLang="zh-CN" sz="2800" b="1" dirty="0">
              <a:solidFill>
                <a:srgbClr val="00B0F0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g++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main.o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func.o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 -o test2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ls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ex5_main.cpp func.cpp </a:t>
            </a:r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func.h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rgbClr val="00B0F0"/>
                </a:solidFill>
                <a:latin typeface="Consolas" panose="020B0609020204030204" pitchFamily="49" charset="0"/>
              </a:rPr>
              <a:t>func.o</a:t>
            </a:r>
            <a:r>
              <a:rPr lang="en-US" altLang="zh-CN" sz="2800" b="1" dirty="0">
                <a:solidFill>
                  <a:srgbClr val="00B0F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800" b="1" dirty="0" err="1">
                <a:solidFill>
                  <a:srgbClr val="00B0F0"/>
                </a:solidFill>
                <a:latin typeface="Consolas" panose="020B0609020204030204" pitchFamily="49" charset="0"/>
              </a:rPr>
              <a:t>main.o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800" b="1" dirty="0">
                <a:solidFill>
                  <a:srgbClr val="92D050"/>
                </a:solidFill>
                <a:latin typeface="Consolas" panose="020B0609020204030204" pitchFamily="49" charset="0"/>
              </a:rPr>
              <a:t>test2</a:t>
            </a:r>
            <a:endParaRPr lang="en-US" altLang="zh-CN" sz="2800" b="1" dirty="0">
              <a:solidFill>
                <a:srgbClr val="92D050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:~$ ./test2 3 4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chemeClr val="bg1"/>
                </a:solidFill>
                <a:latin typeface="Consolas" panose="020B0609020204030204" pitchFamily="49" charset="0"/>
              </a:rPr>
              <a:t>7</a:t>
            </a:r>
            <a:endParaRPr lang="en-US" altLang="zh-CN" sz="28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>
          <a:xfrm>
            <a:off x="179512" y="87213"/>
            <a:ext cx="7886700" cy="1325563"/>
          </a:xfrm>
        </p:spPr>
        <p:txBody>
          <a:bodyPr/>
          <a:lstStyle/>
          <a:p>
            <a:r>
              <a:rPr lang="zh-CN" altLang="en-US" dirty="0"/>
              <a:t>多个源文件的编译与链接 </a:t>
            </a:r>
            <a:endParaRPr lang="en-US" altLang="zh-CN" dirty="0"/>
          </a:p>
        </p:txBody>
      </p:sp>
      <p:sp>
        <p:nvSpPr>
          <p:cNvPr id="1844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30710" y="1054477"/>
            <a:ext cx="7848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rgbClr val="00336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2) </a:t>
            </a:r>
            <a:r>
              <a:rPr lang="zh-CN" altLang="en-US" sz="3600" b="1" dirty="0">
                <a:solidFill>
                  <a:srgbClr val="003366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分步编译（实际运行步骤）</a:t>
            </a:r>
            <a:endParaRPr lang="zh-CN" altLang="en-US" sz="3600" b="1" dirty="0">
              <a:solidFill>
                <a:srgbClr val="003366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2915816" y="2628023"/>
            <a:ext cx="1440160" cy="423405"/>
          </a:xfrm>
          <a:prstGeom prst="rect">
            <a:avLst/>
          </a:prstGeom>
          <a:noFill/>
          <a:ln w="57150">
            <a:solidFill>
              <a:srgbClr val="FF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10" name="椭圆形标注 9"/>
          <p:cNvSpPr/>
          <p:nvPr/>
        </p:nvSpPr>
        <p:spPr>
          <a:xfrm>
            <a:off x="6436990" y="720700"/>
            <a:ext cx="2167458" cy="1037768"/>
          </a:xfrm>
          <a:prstGeom prst="wedgeEllipseCallout">
            <a:avLst>
              <a:gd name="adj1" fmla="val -141432"/>
              <a:gd name="adj2" fmla="val 14877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只编译不链接</a:t>
            </a:r>
            <a:endParaRPr lang="zh-CN" altLang="en-US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链接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412776"/>
            <a:ext cx="8047806" cy="5112568"/>
          </a:xfrm>
        </p:spPr>
        <p:txBody>
          <a:bodyPr/>
          <a:lstStyle/>
          <a:p>
            <a:r>
              <a:rPr lang="zh-CN" altLang="en-US" sz="3200" dirty="0"/>
              <a:t>链接</a:t>
            </a:r>
            <a:r>
              <a:rPr lang="en-US" altLang="zh-CN" sz="3200" dirty="0"/>
              <a:t>:</a:t>
            </a:r>
            <a:r>
              <a:rPr lang="zh-CN" altLang="en-US" sz="3200" dirty="0"/>
              <a:t> 将各个目标文件中的各段代码进行地址定位，生成与特定平台相关的可执行文件</a:t>
            </a:r>
            <a:endParaRPr lang="en-US" altLang="zh-CN" sz="3200" dirty="0"/>
          </a:p>
          <a:p>
            <a:r>
              <a:rPr lang="zh-CN" altLang="en-US" sz="3200" dirty="0"/>
              <a:t>外部函数的</a:t>
            </a:r>
            <a:r>
              <a:rPr lang="zh-CN" altLang="en-US" sz="3200" dirty="0">
                <a:solidFill>
                  <a:srgbClr val="FF0000"/>
                </a:solidFill>
              </a:rPr>
              <a:t>声明</a:t>
            </a:r>
            <a:r>
              <a:rPr lang="zh-CN" altLang="en-US" sz="3200" dirty="0"/>
              <a:t>（一般声明在头文件中）只是令程序顺利通过编译，此时并不需要搜索到外部函数的</a:t>
            </a:r>
            <a:r>
              <a:rPr lang="zh-CN" altLang="en-US" sz="3200" dirty="0">
                <a:solidFill>
                  <a:srgbClr val="FF0000"/>
                </a:solidFill>
              </a:rPr>
              <a:t>实现（或定义）</a:t>
            </a:r>
            <a:r>
              <a:rPr lang="zh-CN" altLang="en-US" sz="3200" dirty="0"/>
              <a:t>。</a:t>
            </a:r>
            <a:endParaRPr lang="en-US" altLang="zh-CN" sz="3200" dirty="0"/>
          </a:p>
          <a:p>
            <a:r>
              <a:rPr lang="zh-CN" altLang="en-US" sz="3200" dirty="0"/>
              <a:t>在链接过程中，外部函数的</a:t>
            </a:r>
            <a:r>
              <a:rPr lang="zh-CN" altLang="en-US" sz="3200" dirty="0">
                <a:solidFill>
                  <a:srgbClr val="FF0000"/>
                </a:solidFill>
              </a:rPr>
              <a:t>实现（或定义）</a:t>
            </a:r>
            <a:r>
              <a:rPr lang="zh-CN" altLang="en-US" sz="3200" dirty="0"/>
              <a:t>才会被寻找和添加进程序，一旦没有找到</a:t>
            </a:r>
            <a:r>
              <a:rPr lang="zh-CN" altLang="en-US" sz="3200" dirty="0">
                <a:solidFill>
                  <a:srgbClr val="FF0000"/>
                </a:solidFill>
              </a:rPr>
              <a:t>函数实现</a:t>
            </a:r>
            <a:r>
              <a:rPr lang="zh-CN" altLang="en-US" sz="3200" dirty="0"/>
              <a:t>，就无法成功链接。</a:t>
            </a:r>
            <a:endParaRPr lang="zh-CN" altLang="en-US" sz="3200" dirty="0"/>
          </a:p>
          <a:p>
            <a:endParaRPr kumimoji="1" lang="zh-CN" altLang="en-US" sz="3200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多个源文件的编译与链接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169990" y="1668205"/>
            <a:ext cx="2196752" cy="7218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ex5_main.cpp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64088" y="1668205"/>
            <a:ext cx="2196752" cy="7218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solidFill>
                  <a:schemeClr val="tx1"/>
                </a:solidFill>
              </a:rPr>
              <a:t>func.cpp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64088" y="3112592"/>
            <a:ext cx="2196752" cy="7218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>
                <a:solidFill>
                  <a:schemeClr val="tx1"/>
                </a:solidFill>
              </a:rPr>
              <a:t>func.o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157662" y="3094198"/>
            <a:ext cx="2196752" cy="7218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>
                <a:solidFill>
                  <a:schemeClr val="tx1"/>
                </a:solidFill>
              </a:rPr>
              <a:t>main.o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  <p:cxnSp>
        <p:nvCxnSpPr>
          <p:cNvPr id="9" name="直接箭头连接符 8"/>
          <p:cNvCxnSpPr>
            <a:stCxn id="4" idx="2"/>
            <a:endCxn id="7" idx="0"/>
          </p:cNvCxnSpPr>
          <p:nvPr/>
        </p:nvCxnSpPr>
        <p:spPr>
          <a:xfrm flipH="1">
            <a:off x="3256038" y="2390019"/>
            <a:ext cx="12328" cy="7041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" idx="2"/>
            <a:endCxn id="6" idx="0"/>
          </p:cNvCxnSpPr>
          <p:nvPr/>
        </p:nvCxnSpPr>
        <p:spPr>
          <a:xfrm>
            <a:off x="6462464" y="2390019"/>
            <a:ext cx="0" cy="7225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94761" y="3948790"/>
            <a:ext cx="2258952" cy="10575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声明：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add()</a:t>
            </a:r>
            <a:endParaRPr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定义：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main()</a:t>
            </a:r>
            <a:endParaRPr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300192" y="4030582"/>
            <a:ext cx="20585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定义：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add()</a:t>
            </a:r>
            <a:endParaRPr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548191" y="249696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编译</a:t>
            </a:r>
            <a:endParaRPr lang="zh-CN" altLang="en-US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55445" y="248049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编译</a:t>
            </a:r>
            <a:endParaRPr lang="zh-CN" altLang="en-US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85862" y="1767502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源文件</a:t>
            </a:r>
            <a:endParaRPr lang="zh-CN" altLang="en-US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85862" y="319349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目标文件</a:t>
            </a:r>
            <a:endParaRPr lang="zh-CN" altLang="en-US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多个源文件的编译与链接</a:t>
            </a:r>
            <a:endParaRPr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2169990" y="1668205"/>
            <a:ext cx="2196752" cy="7218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400" b="1" dirty="0">
                <a:solidFill>
                  <a:schemeClr val="tx1"/>
                </a:solidFill>
              </a:rPr>
              <a:t>ex5_main.cpp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5" name="矩形 4"/>
          <p:cNvSpPr/>
          <p:nvPr/>
        </p:nvSpPr>
        <p:spPr>
          <a:xfrm>
            <a:off x="5364088" y="1668205"/>
            <a:ext cx="2196752" cy="7218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solidFill>
                  <a:schemeClr val="tx1"/>
                </a:solidFill>
              </a:rPr>
              <a:t>func.cpp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>
            <a:off x="5364088" y="3112592"/>
            <a:ext cx="2196752" cy="7218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>
                <a:solidFill>
                  <a:schemeClr val="tx1"/>
                </a:solidFill>
              </a:rPr>
              <a:t>func.o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157662" y="3094198"/>
            <a:ext cx="2196752" cy="7218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>
                <a:solidFill>
                  <a:schemeClr val="tx1"/>
                </a:solidFill>
              </a:rPr>
              <a:t>main.o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  <p:cxnSp>
        <p:nvCxnSpPr>
          <p:cNvPr id="9" name="直接箭头连接符 8"/>
          <p:cNvCxnSpPr>
            <a:stCxn id="4" idx="2"/>
            <a:endCxn id="7" idx="0"/>
          </p:cNvCxnSpPr>
          <p:nvPr/>
        </p:nvCxnSpPr>
        <p:spPr>
          <a:xfrm flipH="1">
            <a:off x="3256038" y="2390019"/>
            <a:ext cx="12328" cy="70417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" idx="2"/>
            <a:endCxn id="6" idx="0"/>
          </p:cNvCxnSpPr>
          <p:nvPr/>
        </p:nvCxnSpPr>
        <p:spPr>
          <a:xfrm>
            <a:off x="6462464" y="2390019"/>
            <a:ext cx="0" cy="72257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694761" y="3948790"/>
            <a:ext cx="2258952" cy="10575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声明：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add()</a:t>
            </a:r>
            <a:endParaRPr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定义：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main()</a:t>
            </a:r>
            <a:endParaRPr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425449" y="4030582"/>
            <a:ext cx="220732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定义：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add()</a:t>
            </a:r>
            <a:endParaRPr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779912" y="5313462"/>
            <a:ext cx="2196752" cy="72181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solidFill>
                  <a:schemeClr val="tx1"/>
                </a:solidFill>
              </a:rPr>
              <a:t>test2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548191" y="2496963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编译</a:t>
            </a:r>
            <a:endParaRPr lang="zh-CN" altLang="en-US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255445" y="2480498"/>
            <a:ext cx="9028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编译</a:t>
            </a:r>
            <a:endParaRPr lang="zh-CN" altLang="en-US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85862" y="1767502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源文件</a:t>
            </a:r>
            <a:endParaRPr lang="zh-CN" altLang="en-US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85862" y="319349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目标文件</a:t>
            </a:r>
            <a:endParaRPr lang="zh-CN" altLang="en-US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251520" y="5378753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可执行文件</a:t>
            </a:r>
            <a:endParaRPr lang="zh-CN" altLang="en-US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2" name="直接箭头连接符 31"/>
          <p:cNvCxnSpPr>
            <a:stCxn id="7" idx="2"/>
            <a:endCxn id="15" idx="0"/>
          </p:cNvCxnSpPr>
          <p:nvPr/>
        </p:nvCxnSpPr>
        <p:spPr>
          <a:xfrm>
            <a:off x="3256038" y="3816011"/>
            <a:ext cx="1622250" cy="14974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6" idx="2"/>
            <a:endCxn id="15" idx="0"/>
          </p:cNvCxnSpPr>
          <p:nvPr/>
        </p:nvCxnSpPr>
        <p:spPr>
          <a:xfrm flipH="1">
            <a:off x="4878288" y="3834406"/>
            <a:ext cx="1584176" cy="14790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3919933" y="3990420"/>
            <a:ext cx="19800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声明与定义</a:t>
            </a:r>
            <a:endParaRPr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链接</a:t>
            </a:r>
            <a:endParaRPr lang="zh-CN" altLang="en-US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7" name="矩形: 圆角 36"/>
          <p:cNvSpPr/>
          <p:nvPr/>
        </p:nvSpPr>
        <p:spPr>
          <a:xfrm>
            <a:off x="664206" y="3995640"/>
            <a:ext cx="2089132" cy="520326"/>
          </a:xfrm>
          <a:prstGeom prst="round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矩形: 圆角 37"/>
          <p:cNvSpPr/>
          <p:nvPr/>
        </p:nvSpPr>
        <p:spPr>
          <a:xfrm>
            <a:off x="6462464" y="4030582"/>
            <a:ext cx="2069975" cy="520326"/>
          </a:xfrm>
          <a:prstGeom prst="roundRect">
            <a:avLst/>
          </a:prstGeom>
          <a:noFill/>
          <a:ln w="3810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D0401C4-870A-4871-AA76-1CC04E673E82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5" name="Text Box 19"/>
          <p:cNvSpPr txBox="1">
            <a:spLocks noChangeArrowheads="1"/>
          </p:cNvSpPr>
          <p:nvPr/>
        </p:nvSpPr>
        <p:spPr bwMode="auto">
          <a:xfrm>
            <a:off x="171450" y="1486055"/>
            <a:ext cx="7237879" cy="50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buNone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</a:rPr>
              <a:t>// ex5_main.cpp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0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iostream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endParaRPr lang="en-US" altLang="zh-CN" sz="20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0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cstdlib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 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</a:t>
            </a:r>
            <a:r>
              <a:rPr lang="en-US" altLang="zh-CN" sz="20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()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 ADD(int a, int b);</a:t>
            </a:r>
            <a:endParaRPr lang="en-US" altLang="zh-CN" sz="2000" b="1" dirty="0">
              <a:solidFill>
                <a:srgbClr val="FF000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main(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**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 {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if (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!=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3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  {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	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&lt;&lt; "Usage: " &lt;&lt;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  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                      &lt;&lt; " op1 op2" &lt;&lt;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}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b;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a =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]); 	b =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2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]);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&lt;&lt; ADD(a, b) &lt;&lt;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} </a:t>
            </a:r>
            <a:endParaRPr lang="zh-CN" altLang="en-US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7" name="Text Box 11"/>
          <p:cNvSpPr txBox="1">
            <a:spLocks noChangeArrowheads="1"/>
          </p:cNvSpPr>
          <p:nvPr/>
        </p:nvSpPr>
        <p:spPr bwMode="auto">
          <a:xfrm>
            <a:off x="5148064" y="1195375"/>
            <a:ext cx="3753644" cy="9255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FF9900"/>
            </a:solidFill>
            <a:miter lim="800000"/>
          </a:ln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func.cpp</a:t>
            </a:r>
            <a:endParaRPr lang="en-US" altLang="zh-CN" sz="1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1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1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float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{ </a:t>
            </a:r>
            <a:r>
              <a:rPr lang="en-US" altLang="zh-CN" sz="18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 + b; }</a:t>
            </a:r>
            <a:endParaRPr lang="zh-CN" altLang="en-US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80347" y="2903787"/>
            <a:ext cx="332655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声明 和 定义 </a:t>
            </a:r>
            <a:r>
              <a:rPr lang="zh-CN" altLang="en-US" sz="2800" b="1" dirty="0">
                <a:solidFill>
                  <a:srgbClr val="C0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不一致</a:t>
            </a:r>
            <a:endParaRPr lang="zh-CN" altLang="en-US" sz="2800" b="1" dirty="0">
              <a:solidFill>
                <a:srgbClr val="C0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5967854" y="2943856"/>
            <a:ext cx="792088" cy="432048"/>
          </a:xfrm>
          <a:prstGeom prst="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211307" y="2943856"/>
            <a:ext cx="792088" cy="432048"/>
          </a:xfrm>
          <a:prstGeom prst="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连接符: 肘形 10"/>
          <p:cNvCxnSpPr>
            <a:stCxn id="8" idx="0"/>
          </p:cNvCxnSpPr>
          <p:nvPr/>
        </p:nvCxnSpPr>
        <p:spPr>
          <a:xfrm rot="16200000" flipV="1">
            <a:off x="4781074" y="1361032"/>
            <a:ext cx="293632" cy="2872016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2" idx="0"/>
          </p:cNvCxnSpPr>
          <p:nvPr/>
        </p:nvCxnSpPr>
        <p:spPr>
          <a:xfrm flipV="1">
            <a:off x="7607351" y="2120886"/>
            <a:ext cx="0" cy="822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3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7886700" cy="1325563"/>
          </a:xfrm>
        </p:spPr>
        <p:txBody>
          <a:bodyPr/>
          <a:lstStyle/>
          <a:p>
            <a:r>
              <a:rPr lang="zh-CN" altLang="en-US" dirty="0"/>
              <a:t>链接错误</a:t>
            </a:r>
            <a:endParaRPr lang="zh-CN" alt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链接错误</a:t>
            </a:r>
            <a:endParaRPr lang="zh-CN" altLang="en-US" dirty="0"/>
          </a:p>
        </p:txBody>
      </p:sp>
      <p:sp>
        <p:nvSpPr>
          <p:cNvPr id="6" name="矩形 5"/>
          <p:cNvSpPr/>
          <p:nvPr/>
        </p:nvSpPr>
        <p:spPr>
          <a:xfrm>
            <a:off x="5285730" y="1460589"/>
            <a:ext cx="2196752" cy="721814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>
                <a:solidFill>
                  <a:schemeClr val="tx1"/>
                </a:solidFill>
              </a:rPr>
              <a:t>func.o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2079304" y="1442195"/>
            <a:ext cx="2196752" cy="721813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 err="1">
                <a:solidFill>
                  <a:schemeClr val="tx1"/>
                </a:solidFill>
              </a:rPr>
              <a:t>main.o</a:t>
            </a:r>
            <a:endParaRPr lang="zh-CN" altLang="en-US" sz="3200" b="1" dirty="0">
              <a:solidFill>
                <a:schemeClr val="tx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19092" y="2446416"/>
            <a:ext cx="3063659" cy="10575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声明：</a:t>
            </a:r>
            <a:r>
              <a:rPr lang="en-US" altLang="zh-CN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add(int, int)</a:t>
            </a:r>
            <a:endParaRPr lang="en-US" altLang="zh-CN" sz="28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>
              <a:lnSpc>
                <a:spcPct val="120000"/>
              </a:lnSpc>
            </a:pPr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定义：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main()</a:t>
            </a:r>
            <a:endParaRPr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526196" y="2882425"/>
            <a:ext cx="341632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定义：</a:t>
            </a:r>
            <a:r>
              <a:rPr lang="en-US" altLang="zh-CN" sz="2800" b="1" dirty="0">
                <a:solidFill>
                  <a:srgbClr val="FF000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add(float, float)</a:t>
            </a:r>
            <a:endParaRPr lang="en-US" altLang="zh-CN" sz="2800" b="1" dirty="0">
              <a:solidFill>
                <a:srgbClr val="FF000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701554" y="3661459"/>
            <a:ext cx="2196752" cy="72181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3200" b="1" dirty="0">
                <a:solidFill>
                  <a:schemeClr val="tx1"/>
                </a:solidFill>
              </a:rPr>
              <a:t>test2</a:t>
            </a:r>
            <a:endParaRPr lang="zh-CN" altLang="en-US" sz="2400" b="1" dirty="0">
              <a:solidFill>
                <a:schemeClr val="tx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07504" y="1541491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目标文件</a:t>
            </a:r>
            <a:endParaRPr lang="zh-CN" altLang="en-US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73162" y="372675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可执行文件</a:t>
            </a:r>
            <a:endParaRPr lang="zh-CN" altLang="en-US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cxnSp>
        <p:nvCxnSpPr>
          <p:cNvPr id="32" name="直接箭头连接符 31"/>
          <p:cNvCxnSpPr>
            <a:stCxn id="7" idx="2"/>
            <a:endCxn id="15" idx="0"/>
          </p:cNvCxnSpPr>
          <p:nvPr/>
        </p:nvCxnSpPr>
        <p:spPr>
          <a:xfrm>
            <a:off x="3177680" y="2164008"/>
            <a:ext cx="1622250" cy="1497451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>
            <a:stCxn id="6" idx="2"/>
            <a:endCxn id="15" idx="0"/>
          </p:cNvCxnSpPr>
          <p:nvPr/>
        </p:nvCxnSpPr>
        <p:spPr>
          <a:xfrm flipH="1">
            <a:off x="4799930" y="2182403"/>
            <a:ext cx="1584176" cy="147905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3841575" y="2338417"/>
            <a:ext cx="198002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声明与定义</a:t>
            </a:r>
            <a:endParaRPr lang="en-US" altLang="zh-CN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链接</a:t>
            </a:r>
            <a:endParaRPr lang="zh-CN" altLang="en-US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73162" y="4782744"/>
            <a:ext cx="1032235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>
                <a:latin typeface="Consolas" panose="020B0609020204030204" pitchFamily="49" charset="0"/>
              </a:rPr>
              <a:t>main.o</a:t>
            </a:r>
            <a:r>
              <a:rPr lang="en-US" altLang="zh-CN" sz="2000" b="1" dirty="0">
                <a:latin typeface="Consolas" panose="020B0609020204030204" pitchFamily="49" charset="0"/>
              </a:rPr>
              <a:t>: In function `main':</a:t>
            </a:r>
            <a:endParaRPr lang="en-US" altLang="zh-CN" sz="2000" b="1" dirty="0">
              <a:latin typeface="Consolas" panose="020B0609020204030204" pitchFamily="49" charset="0"/>
            </a:endParaRPr>
          </a:p>
          <a:p>
            <a:r>
              <a:rPr lang="en-US" altLang="zh-CN" sz="2000" b="1" dirty="0">
                <a:latin typeface="Consolas" panose="020B0609020204030204" pitchFamily="49" charset="0"/>
              </a:rPr>
              <a:t>main.cpp:(.text+0x8f): </a:t>
            </a: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</a:rPr>
              <a:t>undefined reference </a:t>
            </a:r>
            <a:r>
              <a:rPr lang="en-US" altLang="zh-CN" sz="2000" b="1" dirty="0">
                <a:latin typeface="Consolas" panose="020B0609020204030204" pitchFamily="49" charset="0"/>
              </a:rPr>
              <a:t>to `ADD(int, int)'</a:t>
            </a:r>
            <a:endParaRPr lang="en-US" altLang="zh-CN" sz="2000" b="1" dirty="0">
              <a:latin typeface="Consolas" panose="020B0609020204030204" pitchFamily="49" charset="0"/>
            </a:endParaRPr>
          </a:p>
          <a:p>
            <a:r>
              <a:rPr lang="en-US" altLang="zh-CN" sz="2000" b="1" dirty="0">
                <a:latin typeface="Consolas" panose="020B0609020204030204" pitchFamily="49" charset="0"/>
              </a:rPr>
              <a:t>collect2: error: </a:t>
            </a:r>
            <a:r>
              <a:rPr lang="en-US" altLang="zh-CN" sz="2000" b="1" dirty="0" err="1">
                <a:latin typeface="Consolas" panose="020B0609020204030204" pitchFamily="49" charset="0"/>
              </a:rPr>
              <a:t>ld</a:t>
            </a:r>
            <a:r>
              <a:rPr lang="en-US" altLang="zh-CN" sz="2000" b="1" dirty="0">
                <a:latin typeface="Consolas" panose="020B0609020204030204" pitchFamily="49" charset="0"/>
              </a:rPr>
              <a:t> returned 1 exit status</a:t>
            </a:r>
            <a:endParaRPr lang="zh-CN" altLang="en-US" sz="2000" b="1" dirty="0">
              <a:latin typeface="Consolas" panose="020B0609020204030204" pitchFamily="49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2504767" y="5846686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FF0000"/>
                </a:solidFill>
              </a:rPr>
              <a:t>链接错误：未定义的引用</a:t>
            </a:r>
            <a:endParaRPr lang="zh-CN" altLang="en-US" sz="28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使用头文件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96602" y="1368152"/>
            <a:ext cx="8839894" cy="5445224"/>
          </a:xfrm>
        </p:spPr>
        <p:txBody>
          <a:bodyPr/>
          <a:lstStyle/>
          <a:p>
            <a:r>
              <a:rPr kumimoji="1" lang="zh-CN" altLang="en-US" sz="3200" dirty="0"/>
              <a:t>使用原因</a:t>
            </a:r>
            <a:endParaRPr kumimoji="1" lang="en-US" altLang="zh-CN" sz="3200" dirty="0"/>
          </a:p>
          <a:p>
            <a:pPr lvl="1"/>
            <a:r>
              <a:rPr kumimoji="1" lang="zh-CN" altLang="en-US" sz="2800" dirty="0"/>
              <a:t>有时辅助函数</a:t>
            </a:r>
            <a:r>
              <a:rPr kumimoji="1" lang="en-US" altLang="zh-CN" sz="2800" dirty="0"/>
              <a:t>(</a:t>
            </a:r>
            <a:r>
              <a:rPr kumimoji="1" lang="zh-CN" altLang="en-US" sz="2800" dirty="0"/>
              <a:t>如全局函数</a:t>
            </a:r>
            <a:r>
              <a:rPr kumimoji="1" lang="en-US" altLang="zh-CN" sz="2800" dirty="0"/>
              <a:t>)</a:t>
            </a:r>
            <a:r>
              <a:rPr kumimoji="1" lang="zh-CN" altLang="en-US" sz="2800" dirty="0"/>
              <a:t>会在多个源文件中被使用</a:t>
            </a:r>
            <a:endParaRPr kumimoji="1" lang="en-US" altLang="zh-CN" sz="2800" b="0" dirty="0"/>
          </a:p>
          <a:p>
            <a:r>
              <a:rPr kumimoji="1" lang="zh-CN" altLang="en-US" sz="3200" dirty="0"/>
              <a:t>头文件</a:t>
            </a:r>
            <a:r>
              <a:rPr kumimoji="1" lang="en-US" altLang="zh-CN" sz="3200" dirty="0"/>
              <a:t>(.h)</a:t>
            </a:r>
            <a:endParaRPr kumimoji="1" lang="en-US" altLang="zh-CN" sz="3200" dirty="0"/>
          </a:p>
          <a:p>
            <a:pPr lvl="1"/>
            <a:r>
              <a:rPr kumimoji="1" lang="zh-CN" altLang="en-US" sz="2800" dirty="0"/>
              <a:t>避免反复编写同一段声明</a:t>
            </a:r>
            <a:endParaRPr kumimoji="1" lang="en-US" altLang="zh-CN" sz="2800" b="0" dirty="0"/>
          </a:p>
          <a:p>
            <a:pPr lvl="1"/>
            <a:r>
              <a:rPr kumimoji="1" lang="zh-CN" altLang="en-US" sz="2800" dirty="0"/>
              <a:t>统一辅助函数的声明，避免错误</a:t>
            </a:r>
            <a:endParaRPr kumimoji="1" lang="en-US" altLang="zh-CN" sz="2800" dirty="0"/>
          </a:p>
          <a:p>
            <a:r>
              <a:rPr kumimoji="1" lang="en-US" altLang="zh-CN" sz="3200" dirty="0"/>
              <a:t>#include </a:t>
            </a:r>
            <a:r>
              <a:rPr kumimoji="1" lang="zh-CN" altLang="en-US" sz="3200" dirty="0">
                <a:latin typeface="华文楷体" panose="02010600040101010101" pitchFamily="2" charset="-122"/>
              </a:rPr>
              <a:t>预编译指令</a:t>
            </a:r>
            <a:endParaRPr kumimoji="1" lang="en-US" altLang="zh-CN" sz="3200" dirty="0">
              <a:latin typeface="华文楷体" panose="02010600040101010101" pitchFamily="2" charset="-122"/>
            </a:endParaRPr>
          </a:p>
          <a:p>
            <a:pPr lvl="1"/>
            <a:r>
              <a:rPr kumimoji="1" lang="zh-CN" altLang="en-US" sz="2800" dirty="0"/>
              <a:t>将被包含的文件代码，</a:t>
            </a:r>
            <a:r>
              <a:rPr kumimoji="1" lang="zh-CN" altLang="en-US" sz="2800" b="1" dirty="0">
                <a:solidFill>
                  <a:srgbClr val="FF0000"/>
                </a:solidFill>
              </a:rPr>
              <a:t>直接复制</a:t>
            </a:r>
            <a:r>
              <a:rPr kumimoji="1" lang="zh-CN" altLang="en-US" sz="2800" dirty="0"/>
              <a:t>到当前文件</a:t>
            </a:r>
            <a:endParaRPr kumimoji="1" lang="en-US" altLang="zh-CN" sz="2800" dirty="0"/>
          </a:p>
          <a:p>
            <a:pPr lvl="1"/>
            <a:r>
              <a:rPr kumimoji="1" lang="zh-CN" altLang="en-US" sz="2800" dirty="0"/>
              <a:t>一般被用于包含头文件（实际也能包含任意代码）</a:t>
            </a:r>
            <a:endParaRPr kumimoji="1" lang="en-US" altLang="zh-CN" sz="2800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ext Box 10"/>
          <p:cNvSpPr txBox="1">
            <a:spLocks noChangeArrowheads="1"/>
          </p:cNvSpPr>
          <p:nvPr/>
        </p:nvSpPr>
        <p:spPr bwMode="auto">
          <a:xfrm>
            <a:off x="1116013" y="1341438"/>
            <a:ext cx="2967777" cy="6485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FF9900"/>
            </a:solidFill>
            <a:miter lim="800000"/>
          </a:ln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func.h</a:t>
            </a:r>
            <a:endParaRPr lang="en-US" altLang="zh-CN" sz="1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b);</a:t>
            </a:r>
            <a:endParaRPr lang="zh-CN" altLang="en-US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2532" name="Text Box 11"/>
          <p:cNvSpPr txBox="1">
            <a:spLocks noChangeArrowheads="1"/>
          </p:cNvSpPr>
          <p:nvPr/>
        </p:nvSpPr>
        <p:spPr bwMode="auto">
          <a:xfrm>
            <a:off x="4643438" y="1341438"/>
            <a:ext cx="3240087" cy="120015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FF9900"/>
            </a:solidFill>
            <a:miter lim="800000"/>
          </a:ln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func.cpp</a:t>
            </a:r>
            <a:endParaRPr lang="en-US" altLang="zh-CN" sz="1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"</a:t>
            </a:r>
            <a:r>
              <a:rPr lang="en-US" altLang="zh-CN" sz="18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func.h</a:t>
            </a:r>
            <a:r>
              <a:rPr lang="en-US" altLang="zh-CN" sz="18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 </a:t>
            </a:r>
            <a:endParaRPr lang="en-US" altLang="zh-CN" sz="18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{ </a:t>
            </a:r>
            <a:r>
              <a:rPr lang="en-US" altLang="zh-CN" sz="18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 + b; }</a:t>
            </a:r>
            <a:endParaRPr lang="zh-CN" altLang="en-US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2533" name="Text Box 12"/>
          <p:cNvSpPr txBox="1">
            <a:spLocks noChangeArrowheads="1"/>
          </p:cNvSpPr>
          <p:nvPr/>
        </p:nvSpPr>
        <p:spPr bwMode="auto">
          <a:xfrm>
            <a:off x="1187450" y="2636838"/>
            <a:ext cx="5795176" cy="4081117"/>
          </a:xfrm>
          <a:prstGeom prst="rect">
            <a:avLst/>
          </a:prstGeom>
          <a:noFill/>
          <a:ln w="19050">
            <a:solidFill>
              <a:srgbClr val="66006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buNone/>
            </a:pP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ex5_main.cpp </a:t>
            </a:r>
            <a:endParaRPr lang="en-US" altLang="zh-CN" sz="16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iostream</a:t>
            </a: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endParaRPr lang="en-US" altLang="zh-CN" sz="16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cstdlib</a:t>
            </a: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 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</a:t>
            </a:r>
            <a:r>
              <a:rPr lang="en-US" altLang="zh-CN" sz="16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()</a:t>
            </a:r>
            <a:endParaRPr lang="en-US" altLang="zh-CN" sz="16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"</a:t>
            </a:r>
            <a:r>
              <a:rPr lang="en-US" altLang="zh-CN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func.h</a:t>
            </a: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  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ADD()</a:t>
            </a:r>
            <a:endParaRPr lang="en-US" altLang="zh-CN" sz="16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main(</a:t>
            </a:r>
            <a:r>
              <a:rPr lang="en-US" altLang="zh-CN" sz="16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, </a:t>
            </a:r>
            <a:r>
              <a:rPr lang="en-US" altLang="zh-CN" sz="16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**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 {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if (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!= </a:t>
            </a:r>
            <a:r>
              <a:rPr lang="en-US" altLang="zh-CN" sz="16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3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  {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	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cout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&lt;&lt; "Usage: " &lt;&lt;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16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  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                      &lt;&lt; " op1 op2" &lt;&lt;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endl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	</a:t>
            </a:r>
            <a:r>
              <a:rPr lang="en-US" altLang="zh-CN" sz="16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6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}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16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b;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a =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16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]); 	b =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16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2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]);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cout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&lt;&lt; ADD(a, b) &lt;&lt;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endl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16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6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} </a:t>
            </a:r>
            <a:endParaRPr lang="zh-CN" altLang="en-US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253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B82A592-505B-48EC-BF7A-F0CA3CE9D702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8" name="Rectangle 2"/>
          <p:cNvSpPr>
            <a:spLocks noGrp="1" noChangeArrowheads="1"/>
          </p:cNvSpPr>
          <p:nvPr>
            <p:ph type="title"/>
          </p:nvPr>
        </p:nvSpPr>
        <p:spPr>
          <a:xfrm>
            <a:off x="171450" y="140276"/>
            <a:ext cx="8505006" cy="1325563"/>
          </a:xfrm>
        </p:spPr>
        <p:txBody>
          <a:bodyPr/>
          <a:lstStyle/>
          <a:p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使用头文件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1"/>
            </p:custDataLst>
          </p:nvPr>
        </p:nvSpPr>
        <p:spPr>
          <a:xfrm>
            <a:off x="914400" y="635000"/>
            <a:ext cx="73152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en-US" altLang="zh-CN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g++</a:t>
            </a: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编译中</a:t>
            </a:r>
            <a:r>
              <a:rPr lang="en-US" altLang="zh-CN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-c</a:t>
            </a:r>
            <a:r>
              <a:rPr lang="zh-CN" altLang="en-US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选项的意思是</a:t>
            </a:r>
            <a:endParaRPr lang="zh-CN" altLang="en-US" sz="2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4" name="文本框 3"/>
          <p:cNvSpPr txBox="1"/>
          <p:nvPr>
            <p:custDataLst>
              <p:tags r:id="rId2"/>
            </p:custDataLst>
          </p:nvPr>
        </p:nvSpPr>
        <p:spPr>
          <a:xfrm>
            <a:off x="1828800" y="278606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生成程序级调试信息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5" name="文本框 4"/>
          <p:cNvSpPr txBox="1"/>
          <p:nvPr>
            <p:custDataLst>
              <p:tags r:id="rId3"/>
            </p:custDataLst>
          </p:nvPr>
        </p:nvSpPr>
        <p:spPr>
          <a:xfrm>
            <a:off x="1828800" y="364331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定义输出名称 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4"/>
            </p:custDataLst>
          </p:nvPr>
        </p:nvSpPr>
        <p:spPr>
          <a:xfrm>
            <a:off x="1828800" y="450056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只链接程序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5"/>
            </p:custDataLst>
          </p:nvPr>
        </p:nvSpPr>
        <p:spPr>
          <a:xfrm>
            <a:off x="1828800" y="535781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  <a:cs typeface="华文楷体" panose="02010600040101010101" pitchFamily="2" charset="-122"/>
              </a:rPr>
              <a:t>只编译程序而不链接程序</a:t>
            </a:r>
            <a:endParaRPr lang="zh-CN" altLang="en-US" sz="2800" dirty="0">
              <a:latin typeface="华文楷体" panose="02010600040101010101" pitchFamily="2" charset="-122"/>
              <a:ea typeface="华文楷体" panose="02010600040101010101" pitchFamily="2" charset="-122"/>
              <a:cs typeface="华文楷体" panose="02010600040101010101" pitchFamily="2" charset="-122"/>
            </a:endParaRPr>
          </a:p>
        </p:txBody>
      </p:sp>
      <p:sp>
        <p:nvSpPr>
          <p:cNvPr id="8" name="椭圆 7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114425" y="28503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椭圆 8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14425" y="37076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14425" y="45648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14425" y="542210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圆角矩形 11"/>
          <p:cNvSpPr/>
          <p:nvPr>
            <p:custDataLst>
              <p:tags r:id="rId10"/>
            </p:custDataLst>
          </p:nvPr>
        </p:nvSpPr>
        <p:spPr>
          <a:xfrm>
            <a:off x="61722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7" name="组合 16"/>
          <p:cNvGrpSpPr/>
          <p:nvPr>
            <p:custDataLst>
              <p:tags r:id="rId11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3" name="TitleBackground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ColorBlock"/>
            <p:cNvSpPr/>
            <p:nvPr>
              <p:custDataLst>
                <p:tags r:id="rId13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TypeText"/>
            <p:cNvSpPr txBox="1"/>
            <p:nvPr>
              <p:custDataLst>
                <p:tags r:id="rId14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单选题</a:t>
              </a:r>
              <a:endPara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6" name="TipText"/>
            <p:cNvSpPr txBox="1"/>
            <p:nvPr>
              <p:custDataLst>
                <p:tags r:id="rId15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</a:t>
              </a:r>
              <a:r>
                <a:rPr lang="zh-CN" altLang="en-US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分</a:t>
              </a:r>
              <a:endParaRPr lang="zh-CN" altLang="en-US" sz="2000" b="1" dirty="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2" name="图片 1"/>
          <p:cNvPicPr/>
          <p:nvPr>
            <p:custDataLst>
              <p:tags r:id="rId16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8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上期要点回顾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1.1</a:t>
            </a:r>
            <a:r>
              <a:rPr lang="zh-CN" altLang="en-US" dirty="0"/>
              <a:t> 命令提示符</a:t>
            </a:r>
            <a:endParaRPr lang="en-US" altLang="zh-CN" dirty="0"/>
          </a:p>
          <a:p>
            <a:r>
              <a:rPr lang="en-US" altLang="zh-CN" dirty="0"/>
              <a:t>1.2</a:t>
            </a:r>
            <a:r>
              <a:rPr lang="zh-CN" altLang="en-US" dirty="0"/>
              <a:t> 环境变量设置</a:t>
            </a:r>
            <a:endParaRPr lang="zh-CN" altLang="en-US" dirty="0"/>
          </a:p>
          <a:p>
            <a:r>
              <a:rPr lang="en-US" altLang="zh-CN" dirty="0"/>
              <a:t>1.3</a:t>
            </a:r>
            <a:r>
              <a:rPr lang="zh-CN" altLang="en-US" dirty="0"/>
              <a:t> 主流编译器及</a:t>
            </a:r>
            <a:r>
              <a:rPr lang="en-US" altLang="zh-CN" dirty="0"/>
              <a:t>IDE</a:t>
            </a:r>
            <a:endParaRPr lang="en-US" altLang="zh-TW" dirty="0"/>
          </a:p>
          <a:p>
            <a:r>
              <a:rPr lang="en-US" altLang="zh-CN" dirty="0"/>
              <a:t>1.4</a:t>
            </a:r>
            <a:r>
              <a:rPr lang="zh-CN" altLang="en-US" dirty="0"/>
              <a:t> </a:t>
            </a:r>
            <a:r>
              <a:rPr lang="en-US" altLang="zh-CN" dirty="0" err="1"/>
              <a:t>ssh</a:t>
            </a:r>
            <a:r>
              <a:rPr lang="zh-CN" altLang="en-US" dirty="0"/>
              <a:t>远程登录与操作</a:t>
            </a:r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FD7BE51-03DD-4CCA-8227-D775462981B4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232275" y="1234852"/>
            <a:ext cx="4167832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在我们的例子中</a:t>
            </a:r>
            <a:endParaRPr lang="en-US" altLang="zh-CN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去掉红色语句</a:t>
            </a:r>
            <a:r>
              <a:rPr lang="en-US" altLang="zh-CN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(include)</a:t>
            </a:r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是否仍然能够成功编译及链接</a:t>
            </a:r>
            <a:endParaRPr lang="zh-CN" altLang="en-US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6516216" y="3444581"/>
            <a:ext cx="1519064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可以</a:t>
            </a:r>
            <a:endParaRPr lang="zh-CN" altLang="en-US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6516216" y="4301831"/>
            <a:ext cx="1519064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不可以</a:t>
            </a:r>
            <a:endParaRPr lang="zh-CN" altLang="en-US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4"/>
            </p:custDataLst>
          </p:nvPr>
        </p:nvSpPr>
        <p:spPr>
          <a:xfrm>
            <a:off x="5801841" y="3508874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5"/>
            </p:custDataLst>
          </p:nvPr>
        </p:nvSpPr>
        <p:spPr>
          <a:xfrm>
            <a:off x="5801841" y="4366124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: 圆角 14"/>
          <p:cNvSpPr/>
          <p:nvPr>
            <p:custDataLst>
              <p:tags r:id="rId6"/>
            </p:custDataLst>
          </p:nvPr>
        </p:nvSpPr>
        <p:spPr>
          <a:xfrm>
            <a:off x="61722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Text Box 10"/>
          <p:cNvSpPr txBox="1">
            <a:spLocks noChangeArrowheads="1"/>
          </p:cNvSpPr>
          <p:nvPr/>
        </p:nvSpPr>
        <p:spPr bwMode="auto">
          <a:xfrm>
            <a:off x="223366" y="1401305"/>
            <a:ext cx="2967777" cy="64851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FF9900"/>
            </a:solidFill>
            <a:miter lim="800000"/>
          </a:ln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func.h</a:t>
            </a:r>
            <a:endParaRPr lang="en-US" altLang="zh-CN" sz="1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b);</a:t>
            </a:r>
            <a:endParaRPr lang="zh-CN" altLang="en-US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3" name="Text Box 11"/>
          <p:cNvSpPr txBox="1">
            <a:spLocks noChangeArrowheads="1"/>
          </p:cNvSpPr>
          <p:nvPr/>
        </p:nvSpPr>
        <p:spPr bwMode="auto">
          <a:xfrm>
            <a:off x="223366" y="2339729"/>
            <a:ext cx="3240087" cy="123328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FF9900"/>
            </a:solidFill>
            <a:miter lim="800000"/>
          </a:ln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func.cpp</a:t>
            </a:r>
            <a:endParaRPr lang="en-US" altLang="zh-CN" sz="1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u="sng" dirty="0">
                <a:solidFill>
                  <a:srgbClr val="FF0000"/>
                </a:solidFill>
                <a:latin typeface="Consolas" panose="020B0609020204030204" pitchFamily="49" charset="0"/>
              </a:rPr>
              <a:t>#include "</a:t>
            </a:r>
            <a:r>
              <a:rPr lang="en-US" altLang="zh-CN" sz="1800" b="1" u="sng" dirty="0" err="1">
                <a:solidFill>
                  <a:srgbClr val="FF0000"/>
                </a:solidFill>
                <a:latin typeface="Consolas" panose="020B0609020204030204" pitchFamily="49" charset="0"/>
              </a:rPr>
              <a:t>func.h</a:t>
            </a:r>
            <a:r>
              <a:rPr lang="en-US" altLang="zh-CN" sz="1800" b="1" u="sng" dirty="0">
                <a:solidFill>
                  <a:srgbClr val="FF0000"/>
                </a:solidFill>
                <a:latin typeface="Consolas" panose="020B0609020204030204" pitchFamily="49" charset="0"/>
              </a:rPr>
              <a:t>" </a:t>
            </a:r>
            <a:endParaRPr lang="en-US" altLang="zh-CN" sz="1800" b="1" u="sng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{ </a:t>
            </a:r>
            <a:r>
              <a:rPr lang="en-US" altLang="zh-CN" sz="18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 + b; }</a:t>
            </a:r>
            <a:endParaRPr lang="zh-CN" altLang="en-US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4" name="Text Box 12"/>
          <p:cNvSpPr txBox="1">
            <a:spLocks noChangeArrowheads="1"/>
          </p:cNvSpPr>
          <p:nvPr/>
        </p:nvSpPr>
        <p:spPr bwMode="auto">
          <a:xfrm>
            <a:off x="223366" y="3857495"/>
            <a:ext cx="4832127" cy="2357568"/>
          </a:xfrm>
          <a:prstGeom prst="rect">
            <a:avLst/>
          </a:prstGeom>
          <a:noFill/>
          <a:ln w="19050">
            <a:solidFill>
              <a:srgbClr val="66006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buNone/>
            </a:pP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ex5_main.cpp </a:t>
            </a:r>
            <a:endParaRPr lang="en-US" altLang="zh-CN" sz="16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iostream</a:t>
            </a: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endParaRPr lang="en-US" altLang="zh-CN" sz="16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cstdlib</a:t>
            </a: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 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</a:t>
            </a:r>
            <a:r>
              <a:rPr lang="en-US" altLang="zh-CN" sz="16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()</a:t>
            </a:r>
            <a:endParaRPr lang="en-US" altLang="zh-CN" sz="16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"</a:t>
            </a:r>
            <a:r>
              <a:rPr lang="en-US" altLang="zh-CN" sz="16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func.h</a:t>
            </a:r>
            <a:r>
              <a:rPr lang="en-US" altLang="zh-CN" sz="16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  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6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ADD()</a:t>
            </a:r>
            <a:endParaRPr lang="en-US" altLang="zh-CN" sz="16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main(</a:t>
            </a:r>
            <a:r>
              <a:rPr lang="en-US" altLang="zh-CN" sz="16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, </a:t>
            </a:r>
            <a:r>
              <a:rPr lang="en-US" altLang="zh-CN" sz="16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**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 {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……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cout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&lt;&lt; ADD(a, b) &lt;&lt; 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16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endl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16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6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} </a:t>
            </a:r>
            <a:endParaRPr lang="zh-CN" altLang="en-US" sz="16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5" name="矩形 24"/>
          <p:cNvSpPr/>
          <p:nvPr>
            <p:custDataLst>
              <p:tags r:id="rId7"/>
            </p:custDataLst>
          </p:nvPr>
        </p:nvSpPr>
        <p:spPr>
          <a:xfrm>
            <a:off x="9525000" y="0"/>
            <a:ext cx="3840480" cy="6858000"/>
          </a:xfrm>
          <a:prstGeom prst="rect">
            <a:avLst/>
          </a:prstGeom>
          <a:solidFill>
            <a:srgbClr val="FFFFFF"/>
          </a:solidFill>
          <a:ln w="12700" cmpd="sng">
            <a:solidFill>
              <a:srgbClr val="9B9B9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0" name="文本框 29"/>
          <p:cNvSpPr txBox="1"/>
          <p:nvPr>
            <p:custDataLst>
              <p:tags r:id="rId8"/>
            </p:custDataLst>
          </p:nvPr>
        </p:nvSpPr>
        <p:spPr>
          <a:xfrm>
            <a:off x="9613900" y="6219110"/>
            <a:ext cx="6692858" cy="276999"/>
          </a:xfrm>
          <a:prstGeom prst="rect">
            <a:avLst/>
          </a:prstGeom>
          <a:solidFill>
            <a:srgbClr val="FBFAEF"/>
          </a:solidFill>
          <a:ln w="12700"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FFFFFF"/>
                </a:solidFill>
              </a14:hiddenLine>
            </a:ext>
          </a:extLst>
        </p:spPr>
        <p:txBody>
          <a:bodyPr vert="horz" wrap="none" rtlCol="0" anchor="ctr">
            <a:spAutoFit/>
          </a:bodyPr>
          <a:lstStyle/>
          <a:p>
            <a:r>
              <a:rPr lang="zh-CN" altLang="en-US" sz="1200" b="1">
                <a:solidFill>
                  <a:srgbClr val="F84F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可为此题添加文本、图片、公式等解析，且需将内容全部放在本区域内。正常使用需</a:t>
            </a:r>
            <a:r>
              <a:rPr lang="en-US" altLang="zh-CN" sz="1200" b="1">
                <a:solidFill>
                  <a:srgbClr val="F84F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3.0</a:t>
            </a:r>
            <a:r>
              <a:rPr lang="zh-CN" altLang="en-US" sz="1200" b="1">
                <a:solidFill>
                  <a:srgbClr val="F84F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以上版本</a:t>
            </a:r>
            <a:endParaRPr lang="zh-CN" altLang="en-US" sz="1200" b="1" dirty="0">
              <a:solidFill>
                <a:srgbClr val="F84F4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1" name="文本框 30"/>
          <p:cNvSpPr txBox="1"/>
          <p:nvPr>
            <p:custDataLst>
              <p:tags r:id="rId9"/>
            </p:custDataLst>
          </p:nvPr>
        </p:nvSpPr>
        <p:spPr>
          <a:xfrm>
            <a:off x="9765109" y="635000"/>
            <a:ext cx="3506088" cy="3170099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分两步考虑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编译阶段：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main.cpp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和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func.cpp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两者编译均能够通过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链接阶段：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b="1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main.o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和</a:t>
            </a:r>
            <a:r>
              <a:rPr lang="en-US" altLang="zh-CN" sz="2000" b="1" dirty="0" err="1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func.o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将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ADD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链接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可以正常通过链接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0" name="组合 19"/>
          <p:cNvGrpSpPr/>
          <p:nvPr>
            <p:custDataLst>
              <p:tags r:id="rId10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6" name="TitleBackground"/>
            <p:cNvSpPr/>
            <p:nvPr>
              <p:custDataLst>
                <p:tags r:id="rId11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ColorBlock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TypeText"/>
            <p:cNvSpPr txBox="1"/>
            <p:nvPr>
              <p:custDataLst>
                <p:tags r:id="rId13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单选题</a:t>
              </a:r>
              <a:endPara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9" name="TipText"/>
            <p:cNvSpPr txBox="1"/>
            <p:nvPr>
              <p:custDataLst>
                <p:tags r:id="rId14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</a:t>
              </a:r>
              <a:r>
                <a:rPr lang="zh-CN" altLang="en-US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分</a:t>
              </a:r>
              <a:endParaRPr lang="zh-CN" altLang="en-US" sz="2000" b="1" dirty="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9" name="组合 28"/>
          <p:cNvGrpSpPr/>
          <p:nvPr>
            <p:custDataLst>
              <p:tags r:id="rId15"/>
            </p:custDataLst>
          </p:nvPr>
        </p:nvGrpSpPr>
        <p:grpSpPr>
          <a:xfrm>
            <a:off x="9537700" y="0"/>
            <a:ext cx="3815080" cy="647700"/>
            <a:chOff x="9537700" y="0"/>
            <a:chExt cx="3815080" cy="647700"/>
          </a:xfrm>
        </p:grpSpPr>
        <p:sp>
          <p:nvSpPr>
            <p:cNvPr id="26" name="RemarkBack"/>
            <p:cNvSpPr/>
            <p:nvPr>
              <p:custDataLst>
                <p:tags r:id="rId16"/>
              </p:custDataLst>
            </p:nvPr>
          </p:nvSpPr>
          <p:spPr>
            <a:xfrm>
              <a:off x="9537700" y="12700"/>
              <a:ext cx="381508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7" name="RemarkBlock"/>
            <p:cNvSpPr/>
            <p:nvPr>
              <p:custDataLst>
                <p:tags r:id="rId17"/>
              </p:custDataLst>
            </p:nvPr>
          </p:nvSpPr>
          <p:spPr>
            <a:xfrm>
              <a:off x="9537700" y="1270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RemarkTitleText"/>
            <p:cNvSpPr txBox="1"/>
            <p:nvPr>
              <p:custDataLst>
                <p:tags r:id="rId18"/>
              </p:custDataLst>
            </p:nvPr>
          </p:nvSpPr>
          <p:spPr>
            <a:xfrm>
              <a:off x="9779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答案解析</a:t>
              </a:r>
              <a:endPara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5" name="图片 4"/>
          <p:cNvPicPr/>
          <p:nvPr>
            <p:custDataLst>
              <p:tags r:id="rId19"/>
            </p:custDataLst>
          </p:nvPr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223366" y="6399565"/>
            <a:ext cx="4870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/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g++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func.cpp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ex5_main.cpp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-o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main.out</a:t>
            </a:r>
            <a:endParaRPr lang="en-US" altLang="zh-CN" b="1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custDataLst>
      <p:tags r:id="rId21"/>
    </p:custData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声明与定义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196752"/>
            <a:ext cx="8047806" cy="4749029"/>
          </a:xfrm>
        </p:spPr>
        <p:txBody>
          <a:bodyPr/>
          <a:lstStyle/>
          <a:p>
            <a:r>
              <a:rPr lang="zh-CN" altLang="en-US" sz="3200" dirty="0"/>
              <a:t>函数声明</a:t>
            </a:r>
            <a:endParaRPr lang="en-US" altLang="zh-CN" sz="3200" dirty="0"/>
          </a:p>
          <a:p>
            <a:endParaRPr lang="en-US" altLang="zh-CN" sz="3200" dirty="0"/>
          </a:p>
          <a:p>
            <a:endParaRPr lang="en-US" altLang="zh-CN" sz="3200" dirty="0"/>
          </a:p>
          <a:p>
            <a:r>
              <a:rPr lang="zh-CN" altLang="en-US" sz="3200" dirty="0"/>
              <a:t>函数定义（也叫实现）</a:t>
            </a:r>
            <a:endParaRPr lang="en-US" altLang="zh-CN" sz="3200" dirty="0"/>
          </a:p>
          <a:p>
            <a:pPr marL="457200" lvl="1" indent="0">
              <a:buNone/>
            </a:pPr>
            <a:endParaRPr lang="en-US" altLang="zh-CN" sz="3200" dirty="0"/>
          </a:p>
          <a:p>
            <a:r>
              <a:rPr lang="zh-CN" altLang="en-US" sz="3200" dirty="0"/>
              <a:t>同一个函数可以有多次声明，但只能有一次实现</a:t>
            </a:r>
            <a:endParaRPr lang="en-US" altLang="zh-CN" sz="3200" dirty="0"/>
          </a:p>
          <a:p>
            <a:pPr lvl="1"/>
            <a:endParaRPr lang="zh-CN" altLang="en-US" sz="2800" dirty="0"/>
          </a:p>
        </p:txBody>
      </p:sp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1835696" y="1772816"/>
            <a:ext cx="3919961" cy="463846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b);</a:t>
            </a:r>
            <a:endParaRPr lang="zh-CN" altLang="en-US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5" name="Text Box 10"/>
          <p:cNvSpPr txBox="1">
            <a:spLocks noChangeArrowheads="1"/>
          </p:cNvSpPr>
          <p:nvPr/>
        </p:nvSpPr>
        <p:spPr bwMode="auto">
          <a:xfrm>
            <a:off x="1835696" y="3469210"/>
            <a:ext cx="6638654" cy="463846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 {return a + b;}</a:t>
            </a:r>
            <a:endParaRPr lang="zh-CN" altLang="en-US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93556" y="5551249"/>
            <a:ext cx="778290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>
                <a:latin typeface="Consolas" panose="020B0609020204030204" pitchFamily="49" charset="0"/>
              </a:rPr>
              <a:t>func.o</a:t>
            </a:r>
            <a:r>
              <a:rPr lang="en-US" altLang="zh-CN" dirty="0">
                <a:latin typeface="Consolas" panose="020B0609020204030204" pitchFamily="49" charset="0"/>
              </a:rPr>
              <a:t>: In function `ADD(int, int)':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>
                <a:latin typeface="Consolas" panose="020B0609020204030204" pitchFamily="49" charset="0"/>
              </a:rPr>
              <a:t>func.cpp:(.text+0x0): </a:t>
            </a:r>
            <a:r>
              <a:rPr lang="en-US" altLang="zh-CN" dirty="0">
                <a:solidFill>
                  <a:srgbClr val="FF0000"/>
                </a:solidFill>
                <a:latin typeface="Consolas" panose="020B0609020204030204" pitchFamily="49" charset="0"/>
              </a:rPr>
              <a:t>multiple definition </a:t>
            </a:r>
            <a:r>
              <a:rPr lang="en-US" altLang="zh-CN" dirty="0">
                <a:latin typeface="Consolas" panose="020B0609020204030204" pitchFamily="49" charset="0"/>
              </a:rPr>
              <a:t>of `ADD(int, int)'</a:t>
            </a:r>
            <a:endParaRPr lang="en-US" altLang="zh-CN" dirty="0">
              <a:latin typeface="Consolas" panose="020B0609020204030204" pitchFamily="49" charset="0"/>
            </a:endParaRPr>
          </a:p>
          <a:p>
            <a:r>
              <a:rPr lang="en-US" altLang="zh-CN" dirty="0" err="1">
                <a:latin typeface="Consolas" panose="020B0609020204030204" pitchFamily="49" charset="0"/>
              </a:rPr>
              <a:t>main.o:main.cpp</a:t>
            </a:r>
            <a:r>
              <a:rPr lang="en-US" altLang="zh-CN" dirty="0">
                <a:latin typeface="Consolas" panose="020B0609020204030204" pitchFamily="49" charset="0"/>
              </a:rPr>
              <a:t>:(.text+0x0): first defined here</a:t>
            </a:r>
            <a:endParaRPr lang="zh-CN" altLang="en-US" dirty="0">
              <a:latin typeface="Consolas" panose="020B0609020204030204" pitchFamily="49" charset="0"/>
            </a:endParaRPr>
          </a:p>
        </p:txBody>
      </p: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1835696" y="2317082"/>
            <a:ext cx="5776238" cy="463846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);  </a:t>
            </a:r>
            <a:r>
              <a:rPr lang="en-US" altLang="zh-CN" sz="2400" b="1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2400" b="1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变量名可省略</a:t>
            </a:r>
            <a:endParaRPr lang="zh-CN" altLang="en-US" sz="2400" b="1" dirty="0">
              <a:solidFill>
                <a:schemeClr val="accent1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声明与定义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sz="3200" dirty="0"/>
              <a:t>变量也可以有声明和定义</a:t>
            </a:r>
            <a:endParaRPr lang="en-US" altLang="zh-CN" sz="3200" dirty="0"/>
          </a:p>
          <a:p>
            <a:endParaRPr lang="en-US" altLang="zh-CN" sz="3200" dirty="0"/>
          </a:p>
          <a:p>
            <a:r>
              <a:rPr lang="zh-CN" altLang="en-US" sz="3200" dirty="0"/>
              <a:t>变量定义</a:t>
            </a:r>
            <a:endParaRPr lang="en-US" altLang="zh-CN" sz="3200" dirty="0"/>
          </a:p>
          <a:p>
            <a:endParaRPr lang="en-US" altLang="zh-CN" sz="3200" dirty="0"/>
          </a:p>
          <a:p>
            <a:pPr marL="0" indent="0">
              <a:buNone/>
            </a:pPr>
            <a:endParaRPr lang="en-US" altLang="zh-CN" sz="3200" dirty="0"/>
          </a:p>
          <a:p>
            <a:r>
              <a:rPr lang="zh-CN" altLang="en-US" sz="3200" dirty="0"/>
              <a:t>问题：以下是变量声明还是变量定义？</a:t>
            </a:r>
            <a:endParaRPr lang="en-US" altLang="zh-CN" sz="3200" dirty="0"/>
          </a:p>
          <a:p>
            <a:endParaRPr lang="en-US" altLang="zh-CN" sz="3200" dirty="0"/>
          </a:p>
        </p:txBody>
      </p:sp>
      <p:sp>
        <p:nvSpPr>
          <p:cNvPr id="5" name="Text Box 10"/>
          <p:cNvSpPr txBox="1">
            <a:spLocks noChangeArrowheads="1"/>
          </p:cNvSpPr>
          <p:nvPr/>
        </p:nvSpPr>
        <p:spPr bwMode="auto">
          <a:xfrm>
            <a:off x="1763688" y="3366565"/>
            <a:ext cx="5112568" cy="956288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 x = 0;  </a:t>
            </a:r>
            <a:r>
              <a:rPr lang="en-US" altLang="zh-CN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定义并初始化</a:t>
            </a:r>
            <a:endParaRPr lang="en-US" altLang="zh-CN" sz="2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 </a:t>
            </a:r>
            <a:r>
              <a:rPr lang="en-US" altLang="zh-CN" sz="28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arr</a:t>
            </a: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[100]; </a:t>
            </a:r>
            <a:r>
              <a:rPr lang="en-US" altLang="zh-CN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定义数组</a:t>
            </a:r>
            <a:endParaRPr lang="en-US" altLang="zh-CN" sz="2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1763688" y="5085184"/>
            <a:ext cx="1656184" cy="52540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 x;</a:t>
            </a:r>
            <a:endParaRPr lang="en-US" altLang="zh-CN" sz="2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640960" cy="1325563"/>
          </a:xfrm>
        </p:spPr>
        <p:txBody>
          <a:bodyPr/>
          <a:lstStyle/>
          <a:p>
            <a:r>
              <a:rPr kumimoji="1" lang="zh-CN" altLang="en-US" dirty="0"/>
              <a:t>声明与定义</a:t>
            </a:r>
            <a:endParaRPr kumimoji="1" lang="zh-CN" altLang="en-US" dirty="0"/>
          </a:p>
        </p:txBody>
      </p:sp>
      <p:sp>
        <p:nvSpPr>
          <p:cNvPr id="5" name="Text Box 11"/>
          <p:cNvSpPr txBox="1">
            <a:spLocks noChangeArrowheads="1"/>
          </p:cNvSpPr>
          <p:nvPr/>
        </p:nvSpPr>
        <p:spPr bwMode="auto">
          <a:xfrm>
            <a:off x="2602637" y="1407915"/>
            <a:ext cx="3771287" cy="83317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FF9900"/>
            </a:solidFill>
            <a:miter lim="800000"/>
          </a:ln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24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num.cpp</a:t>
            </a: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 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</a:t>
            </a:r>
            <a:r>
              <a:rPr lang="zh-CN" altLang="en-US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=</a:t>
            </a:r>
            <a:r>
              <a:rPr lang="zh-CN" altLang="en-US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400" b="1" dirty="0">
              <a:solidFill>
                <a:srgbClr val="9F5FC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Text Box 12"/>
          <p:cNvSpPr txBox="1">
            <a:spLocks noChangeArrowheads="1"/>
          </p:cNvSpPr>
          <p:nvPr/>
        </p:nvSpPr>
        <p:spPr bwMode="auto">
          <a:xfrm>
            <a:off x="2626059" y="2560836"/>
            <a:ext cx="3747865" cy="2308324"/>
          </a:xfrm>
          <a:prstGeom prst="rect">
            <a:avLst/>
          </a:prstGeom>
          <a:noFill/>
          <a:ln w="19050">
            <a:solidFill>
              <a:srgbClr val="66006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buNone/>
            </a:pP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ex6.cpp </a:t>
            </a:r>
            <a:endParaRPr lang="en-US" altLang="zh-CN" sz="24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2400" b="1" dirty="0">
                <a:solidFill>
                  <a:srgbClr val="C0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C0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a;</a:t>
            </a:r>
            <a:endParaRPr lang="en-US" altLang="zh-CN" sz="2400" b="1" dirty="0">
              <a:solidFill>
                <a:srgbClr val="C0000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main() {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a</a:t>
            </a:r>
            <a:r>
              <a:rPr lang="zh-CN" altLang="en-US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+=</a:t>
            </a:r>
            <a:r>
              <a:rPr lang="zh-CN" altLang="en-US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1;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4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} </a:t>
            </a:r>
            <a:endParaRPr lang="zh-CN" altLang="en-US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60146" y="5373216"/>
            <a:ext cx="654262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err="1"/>
              <a:t>num.o</a:t>
            </a:r>
            <a:r>
              <a:rPr lang="en-US" altLang="zh-CN" sz="2800" b="1" dirty="0"/>
              <a:t>:(.bss+0x0): </a:t>
            </a:r>
            <a:r>
              <a:rPr lang="en-US" altLang="zh-CN" sz="2800" b="1" dirty="0">
                <a:solidFill>
                  <a:srgbClr val="C00000"/>
                </a:solidFill>
              </a:rPr>
              <a:t>multiple definition </a:t>
            </a:r>
            <a:r>
              <a:rPr lang="en-US" altLang="zh-CN" sz="2800" b="1" dirty="0"/>
              <a:t>of `a'</a:t>
            </a:r>
            <a:endParaRPr lang="en-US" altLang="zh-CN" sz="2800" b="1" dirty="0"/>
          </a:p>
          <a:p>
            <a:r>
              <a:rPr lang="en-US" altLang="zh-CN" sz="2800" b="1" dirty="0" err="1"/>
              <a:t>main.o</a:t>
            </a:r>
            <a:r>
              <a:rPr lang="en-US" altLang="zh-CN" sz="2800" b="1" dirty="0"/>
              <a:t>:(.bss+0x0): first defined here</a:t>
            </a:r>
            <a:endParaRPr lang="zh-CN" altLang="en-US" sz="2800" b="1" dirty="0"/>
          </a:p>
        </p:txBody>
      </p:sp>
      <p:sp>
        <p:nvSpPr>
          <p:cNvPr id="8" name="Rectangle 7"/>
          <p:cNvSpPr/>
          <p:nvPr/>
        </p:nvSpPr>
        <p:spPr>
          <a:xfrm>
            <a:off x="2433069" y="4935284"/>
            <a:ext cx="4110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/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g++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num.cpp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ex6.cpp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–o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main.out</a:t>
            </a:r>
            <a:endParaRPr lang="en-US" altLang="zh-CN" b="1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64058" y="1512168"/>
            <a:ext cx="9127926" cy="5229200"/>
          </a:xfrm>
        </p:spPr>
        <p:txBody>
          <a:bodyPr/>
          <a:lstStyle/>
          <a:p>
            <a:r>
              <a:rPr lang="zh-CN" altLang="en-US" sz="3200" dirty="0"/>
              <a:t>是变量定义！</a:t>
            </a:r>
            <a:endParaRPr lang="en-US" altLang="zh-CN" sz="3200" dirty="0"/>
          </a:p>
          <a:p>
            <a:pPr marL="0" indent="0">
              <a:buNone/>
            </a:pPr>
            <a:endParaRPr lang="en-US" altLang="zh-CN" sz="3200" dirty="0"/>
          </a:p>
          <a:p>
            <a:r>
              <a:rPr lang="zh-CN" altLang="en-US" sz="3200" dirty="0"/>
              <a:t>声明：告诉编译器关于变量名称、变量类型、变量大小、函数名称、结构名称、大小等等信息，在声明阶段不会给变量分配任何的内存。</a:t>
            </a:r>
            <a:endParaRPr lang="zh-CN" altLang="en-US" sz="3200" dirty="0"/>
          </a:p>
          <a:p>
            <a:r>
              <a:rPr lang="zh-CN" altLang="en-US" sz="3200" dirty="0"/>
              <a:t>定义：定义是在变量声明后，给它分配上内存。可以看成“</a:t>
            </a:r>
            <a:r>
              <a:rPr lang="zh-CN" altLang="en-US" sz="3200" dirty="0">
                <a:solidFill>
                  <a:srgbClr val="FF0000"/>
                </a:solidFill>
              </a:rPr>
              <a:t>定义 </a:t>
            </a:r>
            <a:r>
              <a:rPr lang="en-US" altLang="zh-CN" sz="3200" dirty="0">
                <a:solidFill>
                  <a:srgbClr val="FF0000"/>
                </a:solidFill>
              </a:rPr>
              <a:t>= </a:t>
            </a:r>
            <a:r>
              <a:rPr lang="zh-CN" altLang="en-US" sz="3200" dirty="0">
                <a:solidFill>
                  <a:srgbClr val="FF0000"/>
                </a:solidFill>
              </a:rPr>
              <a:t>声明 </a:t>
            </a:r>
            <a:r>
              <a:rPr lang="en-US" altLang="zh-CN" sz="3200" dirty="0">
                <a:solidFill>
                  <a:srgbClr val="FF0000"/>
                </a:solidFill>
              </a:rPr>
              <a:t>+ </a:t>
            </a:r>
            <a:r>
              <a:rPr lang="zh-CN" altLang="en-US" sz="3200" dirty="0">
                <a:solidFill>
                  <a:srgbClr val="FF0000"/>
                </a:solidFill>
              </a:rPr>
              <a:t>内存分配</a:t>
            </a:r>
            <a:r>
              <a:rPr lang="zh-CN" altLang="en-US" sz="3200" dirty="0"/>
              <a:t>”。</a:t>
            </a:r>
            <a:endParaRPr lang="en-US" altLang="zh-CN" sz="3200" dirty="0"/>
          </a:p>
          <a:p>
            <a:r>
              <a:rPr lang="zh-CN" altLang="en-US" sz="3200" dirty="0"/>
              <a:t>如何</a:t>
            </a:r>
            <a:r>
              <a:rPr lang="zh-CN" altLang="en-US" sz="3200" dirty="0">
                <a:solidFill>
                  <a:srgbClr val="FF0000"/>
                </a:solidFill>
              </a:rPr>
              <a:t>进行变量声明</a:t>
            </a:r>
            <a:r>
              <a:rPr lang="zh-CN" altLang="en-US" sz="3200" dirty="0">
                <a:solidFill>
                  <a:schemeClr val="tx1"/>
                </a:solidFill>
              </a:rPr>
              <a:t>？</a:t>
            </a:r>
            <a:endParaRPr lang="en-US" altLang="zh-CN" sz="3200" dirty="0">
              <a:solidFill>
                <a:schemeClr val="tx1"/>
              </a:solidFill>
            </a:endParaRPr>
          </a:p>
          <a:p>
            <a:endParaRPr lang="zh-CN" altLang="en-US" sz="3200" dirty="0"/>
          </a:p>
          <a:p>
            <a:endParaRPr lang="en-US" altLang="zh-CN" sz="3200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声明与定义</a:t>
            </a:r>
            <a:endParaRPr lang="zh-CN" altLang="en-US" dirty="0"/>
          </a:p>
        </p:txBody>
      </p:sp>
      <p:sp>
        <p:nvSpPr>
          <p:cNvPr id="7" name="Text Box 10"/>
          <p:cNvSpPr txBox="1">
            <a:spLocks noChangeArrowheads="1"/>
          </p:cNvSpPr>
          <p:nvPr/>
        </p:nvSpPr>
        <p:spPr bwMode="auto">
          <a:xfrm>
            <a:off x="1619672" y="2039503"/>
            <a:ext cx="5616624" cy="52540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C0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 x;   </a:t>
            </a:r>
            <a:r>
              <a:rPr lang="en-US" altLang="zh-CN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定义但不初始化</a:t>
            </a:r>
            <a:endParaRPr lang="en-US" altLang="zh-CN" sz="2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4" name="矩形: 圆角 3"/>
          <p:cNvSpPr/>
          <p:nvPr/>
        </p:nvSpPr>
        <p:spPr>
          <a:xfrm>
            <a:off x="5364088" y="476672"/>
            <a:ext cx="3528392" cy="10801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/>
              <a:t>小知识：全局变量即使不初始化，也会默认为</a:t>
            </a:r>
            <a:r>
              <a:rPr lang="en-US" altLang="zh-CN" sz="2000" dirty="0"/>
              <a:t>0</a:t>
            </a:r>
            <a:r>
              <a:rPr lang="zh-CN" altLang="en-US" dirty="0"/>
              <a:t>。</a:t>
            </a:r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extern</a:t>
            </a:r>
            <a:r>
              <a:rPr lang="zh-CN" altLang="en-US" dirty="0"/>
              <a:t>关键字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628800"/>
            <a:ext cx="8983910" cy="4749029"/>
          </a:xfrm>
        </p:spPr>
        <p:txBody>
          <a:bodyPr/>
          <a:lstStyle/>
          <a:p>
            <a:r>
              <a:rPr lang="zh-CN" altLang="en-US" sz="3200" dirty="0"/>
              <a:t>变量的声明：</a:t>
            </a:r>
            <a:r>
              <a:rPr lang="en-US" altLang="zh-CN" sz="3200" dirty="0">
                <a:solidFill>
                  <a:srgbClr val="C00000"/>
                </a:solidFill>
              </a:rPr>
              <a:t>extern</a:t>
            </a:r>
            <a:r>
              <a:rPr lang="zh-CN" altLang="en-US" sz="3200" dirty="0">
                <a:solidFill>
                  <a:srgbClr val="C00000"/>
                </a:solidFill>
              </a:rPr>
              <a:t>关键字</a:t>
            </a:r>
            <a:endParaRPr lang="en-US" altLang="zh-CN" sz="3200" dirty="0">
              <a:solidFill>
                <a:srgbClr val="C00000"/>
              </a:solidFill>
            </a:endParaRPr>
          </a:p>
          <a:p>
            <a:endParaRPr lang="en-US" altLang="zh-CN" sz="3200" dirty="0"/>
          </a:p>
          <a:p>
            <a:pPr marL="0" indent="0">
              <a:buNone/>
            </a:pPr>
            <a:endParaRPr lang="en-US" altLang="zh-CN" sz="3200" dirty="0"/>
          </a:p>
          <a:p>
            <a:r>
              <a:rPr lang="en-US" altLang="zh-CN" sz="3200" dirty="0"/>
              <a:t>extern</a:t>
            </a:r>
            <a:r>
              <a:rPr lang="zh-CN" altLang="en-US" sz="3200" dirty="0"/>
              <a:t>关键字也可以用于函数声明</a:t>
            </a:r>
            <a:endParaRPr lang="en-US" altLang="zh-CN" sz="3200" dirty="0"/>
          </a:p>
          <a:p>
            <a:pPr lvl="1"/>
            <a:r>
              <a:rPr lang="zh-CN" altLang="en-US" sz="2800" b="1" dirty="0"/>
              <a:t>但</a:t>
            </a:r>
            <a:r>
              <a:rPr lang="en-US" altLang="zh-CN" sz="2800" b="1" dirty="0"/>
              <a:t>extern</a:t>
            </a:r>
            <a:r>
              <a:rPr lang="zh-CN" altLang="en-US" sz="2800" b="1" dirty="0"/>
              <a:t>对于函数声明不是必须的。</a:t>
            </a:r>
            <a:endParaRPr lang="en-US" altLang="zh-CN" sz="2800" b="1" dirty="0"/>
          </a:p>
          <a:p>
            <a:pPr marL="457200" lvl="1" indent="0">
              <a:buNone/>
            </a:pPr>
            <a:endParaRPr lang="en-US" altLang="zh-CN" sz="3200" b="1" dirty="0"/>
          </a:p>
          <a:p>
            <a:r>
              <a:rPr lang="en-US" altLang="zh-CN" sz="3200" b="1" dirty="0"/>
              <a:t>extern</a:t>
            </a:r>
            <a:r>
              <a:rPr lang="zh-CN" altLang="en-US" sz="3200" b="1" dirty="0"/>
              <a:t>通常用</a:t>
            </a:r>
            <a:r>
              <a:rPr lang="zh-CN" altLang="en-US" sz="3200" dirty="0"/>
              <a:t>在</a:t>
            </a:r>
            <a:r>
              <a:rPr lang="zh-CN" altLang="en-US" sz="3200" b="1" dirty="0"/>
              <a:t>全局变量在不同文件内的共享</a:t>
            </a:r>
            <a:endParaRPr lang="en-US" altLang="zh-CN" sz="3200" b="1" dirty="0"/>
          </a:p>
          <a:p>
            <a:endParaRPr lang="zh-CN" altLang="en-US" sz="3200" dirty="0"/>
          </a:p>
        </p:txBody>
      </p:sp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1475656" y="2204864"/>
            <a:ext cx="6912768" cy="956288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C0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extern</a:t>
            </a: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int x;     </a:t>
            </a:r>
            <a:r>
              <a:rPr lang="en-US" altLang="zh-CN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声明变量</a:t>
            </a:r>
            <a:endParaRPr lang="en-US" altLang="zh-CN" sz="2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C0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extern</a:t>
            </a: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int </a:t>
            </a:r>
            <a:r>
              <a:rPr lang="en-US" altLang="zh-CN" sz="28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arr</a:t>
            </a: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[100]; </a:t>
            </a:r>
            <a:r>
              <a:rPr lang="en-US" altLang="zh-CN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2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声明数组变量</a:t>
            </a:r>
            <a:endParaRPr lang="en-US" altLang="zh-CN" sz="2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6" name="Text Box 10"/>
          <p:cNvSpPr txBox="1">
            <a:spLocks noChangeArrowheads="1"/>
          </p:cNvSpPr>
          <p:nvPr/>
        </p:nvSpPr>
        <p:spPr bwMode="auto">
          <a:xfrm>
            <a:off x="1547664" y="4271751"/>
            <a:ext cx="5899670" cy="525401"/>
          </a:xfrm>
          <a:prstGeom prst="rect">
            <a:avLst/>
          </a:prstGeom>
          <a:noFill/>
          <a:ln w="9525">
            <a:noFill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int ADD(</a:t>
            </a:r>
            <a:r>
              <a:rPr lang="en-US" altLang="zh-CN" sz="2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2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b);</a:t>
            </a:r>
            <a:endParaRPr lang="zh-CN" altLang="en-US" sz="2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116632"/>
            <a:ext cx="8640960" cy="1325563"/>
          </a:xfrm>
        </p:spPr>
        <p:txBody>
          <a:bodyPr/>
          <a:lstStyle/>
          <a:p>
            <a:r>
              <a:rPr kumimoji="1" lang="en-US" altLang="zh-CN" dirty="0"/>
              <a:t>extern</a:t>
            </a:r>
            <a:r>
              <a:rPr kumimoji="1" lang="zh-CN" altLang="en-US" dirty="0"/>
              <a:t>关键字</a:t>
            </a:r>
            <a:endParaRPr kumimoji="1" lang="zh-CN" altLang="en-US" dirty="0"/>
          </a:p>
        </p:txBody>
      </p:sp>
      <p:sp>
        <p:nvSpPr>
          <p:cNvPr id="4" name="Text Box 10"/>
          <p:cNvSpPr txBox="1">
            <a:spLocks noChangeArrowheads="1"/>
          </p:cNvSpPr>
          <p:nvPr/>
        </p:nvSpPr>
        <p:spPr bwMode="auto">
          <a:xfrm>
            <a:off x="755576" y="1509919"/>
            <a:ext cx="3600400" cy="1479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FF9900"/>
            </a:solidFill>
            <a:miter lim="800000"/>
          </a:ln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num.h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，声明变量</a:t>
            </a:r>
            <a:endParaRPr lang="en-US" altLang="zh-CN" sz="1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r>
              <a:rPr lang="zh-CN" altLang="en-US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a;</a:t>
            </a:r>
            <a:endParaRPr lang="en-US" altLang="zh-CN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r>
              <a:rPr lang="zh-CN" altLang="en-US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b;</a:t>
            </a:r>
            <a:endParaRPr lang="en-US" altLang="zh-CN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r>
              <a:rPr lang="zh-CN" altLang="en-US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cs typeface="Consolas" panose="020B0609020204030204" pitchFamily="49" charset="0"/>
              </a:rPr>
              <a:t>c[5];</a:t>
            </a:r>
            <a:endParaRPr lang="en-US" altLang="zh-CN" sz="18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extern</a:t>
            </a:r>
            <a:r>
              <a:rPr lang="zh-CN" altLang="en-US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d;</a:t>
            </a:r>
            <a:endParaRPr lang="en-US" altLang="zh-CN" sz="1800" b="1" dirty="0">
              <a:solidFill>
                <a:srgbClr val="9F5FC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Text Box 11"/>
          <p:cNvSpPr txBox="1">
            <a:spLocks noChangeArrowheads="1"/>
          </p:cNvSpPr>
          <p:nvPr/>
        </p:nvSpPr>
        <p:spPr bwMode="auto">
          <a:xfrm>
            <a:off x="4689145" y="1509919"/>
            <a:ext cx="3771287" cy="147950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FF9900"/>
            </a:solidFill>
            <a:miter lim="800000"/>
          </a:ln>
        </p:spPr>
        <p:txBody>
          <a:bodyPr wrap="squar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num.cpp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，定义变量的初值</a:t>
            </a:r>
            <a:endParaRPr lang="en-US" altLang="zh-CN" sz="1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"</a:t>
            </a:r>
            <a:r>
              <a:rPr lang="en-US" altLang="zh-CN" sz="18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num.h</a:t>
            </a:r>
            <a:r>
              <a:rPr lang="en-US" altLang="zh-CN" sz="18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 </a:t>
            </a:r>
            <a:endParaRPr lang="en-US" altLang="zh-CN" sz="18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=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800" b="1" dirty="0">
              <a:solidFill>
                <a:srgbClr val="9F5FCF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d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=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4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c[5];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6" name="Text Box 12"/>
          <p:cNvSpPr txBox="1">
            <a:spLocks noChangeArrowheads="1"/>
          </p:cNvSpPr>
          <p:nvPr/>
        </p:nvSpPr>
        <p:spPr bwMode="auto">
          <a:xfrm>
            <a:off x="755576" y="3147933"/>
            <a:ext cx="7704856" cy="2585323"/>
          </a:xfrm>
          <a:prstGeom prst="rect">
            <a:avLst/>
          </a:prstGeom>
          <a:noFill/>
          <a:ln w="19050">
            <a:solidFill>
              <a:srgbClr val="66006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ex6.cpp </a:t>
            </a:r>
            <a:endParaRPr lang="en-US" altLang="zh-CN" sz="18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"</a:t>
            </a:r>
            <a:r>
              <a:rPr lang="en-US" altLang="zh-CN" sz="18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num.h</a:t>
            </a:r>
            <a:r>
              <a:rPr lang="en-US" altLang="zh-CN" sz="18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"</a:t>
            </a:r>
            <a:endParaRPr lang="en-US" altLang="zh-CN" sz="18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b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=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2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main() {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a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+=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1;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d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+=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1;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c[0]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=</a:t>
            </a:r>
            <a:r>
              <a:rPr lang="zh-CN" altLang="en-US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1;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18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} </a:t>
            </a:r>
            <a:endParaRPr lang="zh-CN" altLang="en-US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>
            <p:custDataLst>
              <p:tags r:id="rId1"/>
            </p:custDataLst>
          </p:nvPr>
        </p:nvSpPr>
        <p:spPr>
          <a:xfrm>
            <a:off x="4440808" y="790892"/>
            <a:ext cx="4245992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划线处可以添加多条语句。在保证程序能够正常编译、链接的情况下，</a:t>
            </a:r>
            <a:r>
              <a:rPr lang="zh-CN" altLang="en-US" sz="2600" b="1" dirty="0">
                <a:solidFill>
                  <a:srgbClr val="C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至少一定要</a:t>
            </a:r>
            <a:r>
              <a:rPr lang="zh-CN" altLang="en-US" sz="26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添加的语句有？</a:t>
            </a:r>
            <a:endParaRPr lang="zh-CN" altLang="en-US" sz="26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2"/>
            </p:custDataLst>
          </p:nvPr>
        </p:nvSpPr>
        <p:spPr>
          <a:xfrm>
            <a:off x="5796136" y="2806600"/>
            <a:ext cx="27432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int x;</a:t>
            </a:r>
            <a:endParaRPr lang="zh-CN" altLang="en-US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3"/>
            </p:custDataLst>
          </p:nvPr>
        </p:nvSpPr>
        <p:spPr>
          <a:xfrm>
            <a:off x="5796136" y="3663850"/>
            <a:ext cx="27432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extern int x;</a:t>
            </a:r>
            <a:endParaRPr lang="zh-CN" altLang="en-US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4"/>
            </p:custDataLst>
          </p:nvPr>
        </p:nvSpPr>
        <p:spPr>
          <a:xfrm>
            <a:off x="5796136" y="4521100"/>
            <a:ext cx="27432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int add(int);</a:t>
            </a:r>
            <a:endParaRPr lang="zh-CN" altLang="en-US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>
            <p:custDataLst>
              <p:tags r:id="rId5"/>
            </p:custDataLst>
          </p:nvPr>
        </p:nvSpPr>
        <p:spPr>
          <a:xfrm>
            <a:off x="5796136" y="5378350"/>
            <a:ext cx="27432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int add(int x)</a:t>
            </a:r>
            <a:endParaRPr lang="en-US" altLang="zh-CN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{return 0;}</a:t>
            </a:r>
            <a:endParaRPr lang="zh-CN" altLang="en-US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矩形 10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5081761" y="2870893"/>
            <a:ext cx="514350" cy="514350"/>
          </a:xfrm>
          <a:prstGeom prst="rect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矩形 11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5081761" y="3728143"/>
            <a:ext cx="514350" cy="514350"/>
          </a:xfrm>
          <a:prstGeom prst="rect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矩形 12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5081761" y="4585393"/>
            <a:ext cx="514350" cy="514350"/>
          </a:xfrm>
          <a:prstGeom prst="rect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矩形 13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5081761" y="5442643"/>
            <a:ext cx="514350" cy="514350"/>
          </a:xfrm>
          <a:prstGeom prst="rect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矩形: 圆角 14"/>
          <p:cNvSpPr/>
          <p:nvPr>
            <p:custDataLst>
              <p:tags r:id="rId10"/>
            </p:custDataLst>
          </p:nvPr>
        </p:nvSpPr>
        <p:spPr>
          <a:xfrm>
            <a:off x="61722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rtlCol="0" anchor="ctr" anchorCtr="1">
            <a:noAutofit/>
          </a:bodyPr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2" name="Text Box 12"/>
          <p:cNvSpPr txBox="1">
            <a:spLocks noChangeArrowheads="1"/>
          </p:cNvSpPr>
          <p:nvPr/>
        </p:nvSpPr>
        <p:spPr bwMode="auto">
          <a:xfrm>
            <a:off x="573296" y="3632900"/>
            <a:ext cx="3512655" cy="2308324"/>
          </a:xfrm>
          <a:prstGeom prst="rect">
            <a:avLst/>
          </a:prstGeom>
          <a:noFill/>
          <a:ln w="19050">
            <a:solidFill>
              <a:srgbClr val="66006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buNone/>
            </a:pP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main.cpp </a:t>
            </a:r>
            <a:endParaRPr lang="en-US" altLang="zh-CN" sz="24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C00000"/>
                </a:solidFill>
                <a:latin typeface="Consolas" panose="020B0609020204030204" pitchFamily="49" charset="0"/>
              </a:rPr>
              <a:t>______(</a:t>
            </a:r>
            <a:r>
              <a:rPr lang="zh-CN" altLang="en-US" sz="2400" b="1" dirty="0">
                <a:solidFill>
                  <a:srgbClr val="C00000"/>
                </a:solidFill>
                <a:latin typeface="Consolas" panose="020B0609020204030204" pitchFamily="49" charset="0"/>
              </a:rPr>
              <a:t>填空</a:t>
            </a:r>
            <a:r>
              <a:rPr lang="en-US" altLang="zh-CN" sz="2400" b="1" dirty="0">
                <a:solidFill>
                  <a:srgbClr val="C00000"/>
                </a:solidFill>
                <a:latin typeface="Consolas" panose="020B0609020204030204" pitchFamily="49" charset="0"/>
              </a:rPr>
              <a:t>)_____</a:t>
            </a:r>
            <a:endParaRPr lang="en-US" altLang="zh-CN" sz="2400" b="1" dirty="0">
              <a:solidFill>
                <a:srgbClr val="C00000"/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main() {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add(1);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4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} </a:t>
            </a:r>
            <a:endParaRPr lang="zh-CN" altLang="en-US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5" name="Text Box 12"/>
          <p:cNvSpPr txBox="1">
            <a:spLocks noChangeArrowheads="1"/>
          </p:cNvSpPr>
          <p:nvPr/>
        </p:nvSpPr>
        <p:spPr bwMode="auto">
          <a:xfrm>
            <a:off x="500634" y="1052736"/>
            <a:ext cx="3585591" cy="2308324"/>
          </a:xfrm>
          <a:prstGeom prst="rect">
            <a:avLst/>
          </a:prstGeom>
          <a:noFill/>
          <a:ln w="19050">
            <a:solidFill>
              <a:srgbClr val="660066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buNone/>
            </a:pP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func.cpp </a:t>
            </a:r>
            <a:endParaRPr lang="en-US" altLang="zh-CN" sz="24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x = 0;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add(int a) {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x += a;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return x;</a:t>
            </a:r>
            <a:endParaRPr lang="en-US" altLang="zh-CN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} </a:t>
            </a:r>
            <a:endParaRPr lang="zh-CN" altLang="en-US" sz="24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8" name="矩形 27"/>
          <p:cNvSpPr/>
          <p:nvPr>
            <p:custDataLst>
              <p:tags r:id="rId11"/>
            </p:custDataLst>
          </p:nvPr>
        </p:nvSpPr>
        <p:spPr>
          <a:xfrm>
            <a:off x="9525000" y="0"/>
            <a:ext cx="3840480" cy="6858000"/>
          </a:xfrm>
          <a:prstGeom prst="rect">
            <a:avLst/>
          </a:prstGeom>
          <a:solidFill>
            <a:srgbClr val="FFFFFF"/>
          </a:solidFill>
          <a:ln w="12700" cmpd="sng">
            <a:solidFill>
              <a:srgbClr val="9B9B9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33" name="文本框 32"/>
          <p:cNvSpPr txBox="1"/>
          <p:nvPr>
            <p:custDataLst>
              <p:tags r:id="rId12"/>
            </p:custDataLst>
          </p:nvPr>
        </p:nvSpPr>
        <p:spPr>
          <a:xfrm>
            <a:off x="9613900" y="6219110"/>
            <a:ext cx="6692858" cy="276999"/>
          </a:xfrm>
          <a:prstGeom prst="rect">
            <a:avLst/>
          </a:prstGeom>
          <a:solidFill>
            <a:srgbClr val="FBFAEF"/>
          </a:solidFill>
          <a:ln w="12700"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FFFFFF"/>
                </a:solidFill>
              </a14:hiddenLine>
            </a:ext>
          </a:extLst>
        </p:spPr>
        <p:txBody>
          <a:bodyPr vert="horz" wrap="none" rtlCol="0" anchor="ctr">
            <a:spAutoFit/>
          </a:bodyPr>
          <a:lstStyle/>
          <a:p>
            <a:r>
              <a:rPr lang="zh-CN" altLang="en-US" sz="1200" b="1">
                <a:solidFill>
                  <a:srgbClr val="F84F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可为此题添加文本、图片、公式等解析，且需将内容全部放在本区域内。正常使用需</a:t>
            </a:r>
            <a:r>
              <a:rPr lang="en-US" altLang="zh-CN" sz="1200" b="1">
                <a:solidFill>
                  <a:srgbClr val="F84F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3.0</a:t>
            </a:r>
            <a:r>
              <a:rPr lang="zh-CN" altLang="en-US" sz="1200" b="1">
                <a:solidFill>
                  <a:srgbClr val="F84F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以上版本</a:t>
            </a:r>
            <a:endParaRPr lang="zh-CN" altLang="en-US" sz="1200" b="1" dirty="0">
              <a:solidFill>
                <a:srgbClr val="F84F4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34" name="文本框 33"/>
          <p:cNvSpPr txBox="1"/>
          <p:nvPr>
            <p:custDataLst>
              <p:tags r:id="rId13"/>
            </p:custDataLst>
          </p:nvPr>
        </p:nvSpPr>
        <p:spPr>
          <a:xfrm>
            <a:off x="9695573" y="635000"/>
            <a:ext cx="3440365" cy="3477875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选项会导致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x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定义多次，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造成链接错误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 main.cpp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中没有使用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x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因此不需要声明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x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 main.cpp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中使用了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add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因此需要声明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add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。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选项会导致</a:t>
            </a:r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add</a:t>
            </a:r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定义多次，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造成链接错误。</a:t>
            </a:r>
            <a:endParaRPr lang="zh-CN" altLang="en-US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26" name="组合 25"/>
          <p:cNvGrpSpPr/>
          <p:nvPr>
            <p:custDataLst>
              <p:tags r:id="rId14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6" name="TitleBackground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ColorBlock"/>
            <p:cNvSpPr/>
            <p:nvPr>
              <p:custDataLst>
                <p:tags r:id="rId16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TypeText"/>
            <p:cNvSpPr txBox="1"/>
            <p:nvPr>
              <p:custDataLst>
                <p:tags r:id="rId17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b="1" dirty="0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不定项题</a:t>
              </a:r>
              <a:endPara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24" name="TipText"/>
            <p:cNvSpPr txBox="1"/>
            <p:nvPr>
              <p:custDataLst>
                <p:tags r:id="rId18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</a:t>
              </a:r>
              <a:r>
                <a:rPr lang="zh-CN" altLang="en-US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分</a:t>
              </a:r>
              <a:endParaRPr lang="zh-CN" altLang="en-US" sz="2000" b="1" dirty="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32" name="组合 31"/>
          <p:cNvGrpSpPr/>
          <p:nvPr>
            <p:custDataLst>
              <p:tags r:id="rId19"/>
            </p:custDataLst>
          </p:nvPr>
        </p:nvGrpSpPr>
        <p:grpSpPr>
          <a:xfrm>
            <a:off x="9537700" y="0"/>
            <a:ext cx="3815080" cy="647700"/>
            <a:chOff x="9537700" y="0"/>
            <a:chExt cx="3815080" cy="647700"/>
          </a:xfrm>
        </p:grpSpPr>
        <p:sp>
          <p:nvSpPr>
            <p:cNvPr id="29" name="RemarkBack"/>
            <p:cNvSpPr/>
            <p:nvPr>
              <p:custDataLst>
                <p:tags r:id="rId20"/>
              </p:custDataLst>
            </p:nvPr>
          </p:nvSpPr>
          <p:spPr>
            <a:xfrm>
              <a:off x="9537700" y="12700"/>
              <a:ext cx="381508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RemarkBlock"/>
            <p:cNvSpPr/>
            <p:nvPr>
              <p:custDataLst>
                <p:tags r:id="rId21"/>
              </p:custDataLst>
            </p:nvPr>
          </p:nvSpPr>
          <p:spPr>
            <a:xfrm>
              <a:off x="9537700" y="1270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1" name="RemarkTitleText"/>
            <p:cNvSpPr txBox="1"/>
            <p:nvPr>
              <p:custDataLst>
                <p:tags r:id="rId22"/>
              </p:custDataLst>
            </p:nvPr>
          </p:nvSpPr>
          <p:spPr>
            <a:xfrm>
              <a:off x="9779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答案解析</a:t>
              </a:r>
              <a:endPara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5" name="图片 4"/>
          <p:cNvPicPr/>
          <p:nvPr>
            <p:custDataLst>
              <p:tags r:id="rId23"/>
            </p:custData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  <p:sp>
        <p:nvSpPr>
          <p:cNvPr id="27" name="Rectangle 26"/>
          <p:cNvSpPr/>
          <p:nvPr/>
        </p:nvSpPr>
        <p:spPr>
          <a:xfrm>
            <a:off x="223366" y="6152714"/>
            <a:ext cx="43636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eaLnBrk="1" hangingPunct="1"/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g++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func.cpp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main.cpp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>
                <a:solidFill>
                  <a:srgbClr val="FF0000"/>
                </a:solidFill>
                <a:latin typeface="Consolas" panose="020B0609020204030204" pitchFamily="49" charset="0"/>
              </a:rPr>
              <a:t>–o</a:t>
            </a:r>
            <a:r>
              <a:rPr lang="zh-CN" altLang="en-US" b="1" dirty="0">
                <a:solidFill>
                  <a:srgbClr val="FF00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main.out</a:t>
            </a:r>
            <a:endParaRPr lang="en-US" altLang="zh-CN" b="1" dirty="0">
              <a:solidFill>
                <a:srgbClr val="FF0000"/>
              </a:solidFill>
              <a:latin typeface="Consolas" panose="020B0609020204030204" pitchFamily="49" charset="0"/>
            </a:endParaRPr>
          </a:p>
        </p:txBody>
      </p:sp>
    </p:spTree>
    <p:custDataLst>
      <p:tags r:id="rId25"/>
    </p:custData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链接 </a:t>
            </a:r>
            <a:r>
              <a:rPr kumimoji="1" lang="en-US" altLang="zh-CN" dirty="0"/>
              <a:t>--</a:t>
            </a:r>
            <a:r>
              <a:rPr kumimoji="1" lang="zh-CN" altLang="en-US" dirty="0"/>
              <a:t> 函数 和 全局变量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484784"/>
            <a:ext cx="8119814" cy="5112568"/>
          </a:xfrm>
        </p:spPr>
        <p:txBody>
          <a:bodyPr/>
          <a:lstStyle/>
          <a:p>
            <a:r>
              <a:rPr kumimoji="1" lang="zh-CN" altLang="en-US" sz="3200" dirty="0"/>
              <a:t>为什么只在头文件</a:t>
            </a:r>
            <a:r>
              <a:rPr kumimoji="1" lang="en-US" altLang="zh-CN" sz="3200" dirty="0"/>
              <a:t>(.h)</a:t>
            </a:r>
            <a:r>
              <a:rPr kumimoji="1" lang="zh-CN" altLang="en-US" sz="3200" dirty="0"/>
              <a:t>进行</a:t>
            </a:r>
            <a:r>
              <a:rPr kumimoji="1" lang="zh-CN" altLang="en-US" sz="3200" dirty="0">
                <a:solidFill>
                  <a:srgbClr val="FF0000"/>
                </a:solidFill>
              </a:rPr>
              <a:t>函数声明</a:t>
            </a:r>
            <a:r>
              <a:rPr kumimoji="1" lang="zh-CN" altLang="en-US" sz="3200" dirty="0"/>
              <a:t>而不实现（定义）</a:t>
            </a:r>
            <a:r>
              <a:rPr kumimoji="1" lang="zh-CN" altLang="en-US" sz="3200" dirty="0">
                <a:solidFill>
                  <a:srgbClr val="FF0000"/>
                </a:solidFill>
              </a:rPr>
              <a:t>函数体</a:t>
            </a:r>
            <a:r>
              <a:rPr kumimoji="1" lang="zh-CN" altLang="en-US" sz="3200" dirty="0"/>
              <a:t>？</a:t>
            </a:r>
            <a:endParaRPr kumimoji="1" lang="en-US" altLang="zh-CN" sz="2800" dirty="0"/>
          </a:p>
          <a:p>
            <a:pPr lvl="1"/>
            <a:r>
              <a:rPr kumimoji="1" lang="zh-CN" altLang="en-US" sz="2800" dirty="0"/>
              <a:t>若函数没定义成局部函数而又有多个</a:t>
            </a:r>
            <a:r>
              <a:rPr kumimoji="1" lang="en-US" altLang="zh-CN" sz="2800" dirty="0" err="1"/>
              <a:t>cpp</a:t>
            </a:r>
            <a:r>
              <a:rPr kumimoji="1" lang="zh-CN" altLang="en-US" sz="2800" dirty="0"/>
              <a:t>文件包含此头文件，在链接时因发现多个相同的函数实现而发生错误</a:t>
            </a:r>
            <a:endParaRPr kumimoji="1" lang="en-US" altLang="zh-CN" sz="2800" dirty="0"/>
          </a:p>
          <a:p>
            <a:pPr lvl="1"/>
            <a:r>
              <a:rPr kumimoji="1" lang="zh-CN" altLang="en-US" sz="2800" dirty="0"/>
              <a:t>换句话说，如果把定义放进头文件中，每包含一次头文件，标识符对应函数就被定义一次，重复定义在多文件的编译连接时容易出问题。</a:t>
            </a:r>
            <a:endParaRPr kumimoji="1" lang="en-US" altLang="zh-CN" sz="3200" dirty="0"/>
          </a:p>
          <a:p>
            <a:r>
              <a:rPr kumimoji="1" lang="zh-CN" altLang="en-US" sz="3200" dirty="0"/>
              <a:t>若头文件中定义全局变量且多个</a:t>
            </a:r>
            <a:r>
              <a:rPr kumimoji="1" lang="en-US" altLang="zh-CN" sz="3200" dirty="0" err="1"/>
              <a:t>cpp</a:t>
            </a:r>
            <a:r>
              <a:rPr kumimoji="1" lang="zh-CN" altLang="en-US" sz="3200" dirty="0"/>
              <a:t>文件包含此头文件，在链接时会因</a:t>
            </a:r>
            <a:r>
              <a:rPr kumimoji="1" lang="zh-CN" altLang="en-US" sz="3200" dirty="0">
                <a:solidFill>
                  <a:srgbClr val="FF0000"/>
                </a:solidFill>
              </a:rPr>
              <a:t>重复定义</a:t>
            </a:r>
            <a:r>
              <a:rPr kumimoji="1" lang="zh-CN" altLang="en-US" sz="3200" dirty="0"/>
              <a:t>而发生错误</a:t>
            </a:r>
            <a:endParaRPr kumimoji="1" lang="zh-CN" altLang="en-US" sz="3200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宏定义的使用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484784"/>
            <a:ext cx="8119814" cy="5112568"/>
          </a:xfrm>
        </p:spPr>
        <p:txBody>
          <a:bodyPr/>
          <a:lstStyle/>
          <a:p>
            <a:r>
              <a:rPr kumimoji="1" lang="zh-CN" altLang="en-US" sz="3200" dirty="0"/>
              <a:t> </a:t>
            </a:r>
            <a:r>
              <a:rPr kumimoji="1" lang="en-GB" altLang="zh-CN" sz="3200" dirty="0">
                <a:solidFill>
                  <a:srgbClr val="FF0000"/>
                </a:solidFill>
              </a:rPr>
              <a:t>#define</a:t>
            </a:r>
            <a:r>
              <a:rPr kumimoji="1" lang="zh-CN" altLang="en-US" sz="3200" dirty="0"/>
              <a:t>是</a:t>
            </a:r>
            <a:r>
              <a:rPr kumimoji="1" lang="en-GB" altLang="zh-CN" sz="3200" dirty="0"/>
              <a:t>C++</a:t>
            </a:r>
            <a:r>
              <a:rPr kumimoji="1" lang="zh-CN" altLang="en-US" sz="3200" dirty="0"/>
              <a:t>语言中的一个</a:t>
            </a:r>
            <a:r>
              <a:rPr kumimoji="1" lang="zh-CN" altLang="en-US" sz="3200" dirty="0">
                <a:solidFill>
                  <a:srgbClr val="FF0000"/>
                </a:solidFill>
              </a:rPr>
              <a:t>预编译指令</a:t>
            </a:r>
            <a:r>
              <a:rPr kumimoji="1" lang="zh-CN" altLang="en-US" sz="3200" dirty="0"/>
              <a:t>，它用来将一个标识符定义为一个字符串，该标识符被称为</a:t>
            </a:r>
            <a:r>
              <a:rPr kumimoji="1" lang="zh-CN" altLang="en-US" sz="3200" dirty="0">
                <a:solidFill>
                  <a:srgbClr val="FF0000"/>
                </a:solidFill>
              </a:rPr>
              <a:t>宏名</a:t>
            </a:r>
            <a:r>
              <a:rPr kumimoji="1" lang="zh-CN" altLang="en-US" sz="3200" dirty="0"/>
              <a:t>，被定义的字符串称为</a:t>
            </a:r>
            <a:r>
              <a:rPr kumimoji="1" lang="zh-CN" altLang="en-US" sz="3200" dirty="0">
                <a:solidFill>
                  <a:srgbClr val="FF0000"/>
                </a:solidFill>
              </a:rPr>
              <a:t>替换文本</a:t>
            </a:r>
            <a:r>
              <a:rPr kumimoji="1" lang="zh-CN" altLang="en-US" sz="3200" dirty="0"/>
              <a:t>。</a:t>
            </a:r>
            <a:endParaRPr kumimoji="1" lang="zh-CN" altLang="en-US" sz="3200" dirty="0"/>
          </a:p>
          <a:p>
            <a:endParaRPr kumimoji="1" lang="zh-CN" altLang="en-US" sz="3200" dirty="0"/>
          </a:p>
          <a:p>
            <a:r>
              <a:rPr kumimoji="1" lang="zh-CN" altLang="en-US" sz="3200" dirty="0"/>
              <a:t>在程序被编译前，先将宏名用被定义的字符串替换，这称为</a:t>
            </a:r>
            <a:r>
              <a:rPr kumimoji="1" lang="zh-CN" altLang="en-US" sz="3200" dirty="0">
                <a:solidFill>
                  <a:srgbClr val="FF0000"/>
                </a:solidFill>
              </a:rPr>
              <a:t>宏替换</a:t>
            </a:r>
            <a:r>
              <a:rPr kumimoji="1" lang="zh-CN" altLang="en-US" sz="3200" dirty="0"/>
              <a:t>，替换后才进行编译，宏替换是简单的替换。</a:t>
            </a:r>
            <a:endParaRPr kumimoji="1" lang="zh-CN" altLang="en-US" sz="3200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本讲内容提要</a:t>
            </a:r>
            <a:endParaRPr lang="en-US" dirty="0"/>
          </a:p>
        </p:txBody>
      </p:sp>
      <p:sp>
        <p:nvSpPr>
          <p:cNvPr id="4" name="内容占位符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>
                <a:sym typeface="+mn-ea"/>
              </a:rPr>
              <a:t>1.5</a:t>
            </a:r>
            <a:r>
              <a:rPr kumimoji="1" lang="zh-CN" altLang="en-US" dirty="0">
                <a:sym typeface="+mn-ea"/>
              </a:rPr>
              <a:t> </a:t>
            </a:r>
            <a:r>
              <a:rPr lang="zh-CN" altLang="en-US" dirty="0"/>
              <a:t>源程序的结构、编译、链接</a:t>
            </a:r>
            <a:endParaRPr kumimoji="1" lang="en-US" altLang="zh-CN" dirty="0">
              <a:sym typeface="+mn-ea"/>
            </a:endParaRPr>
          </a:p>
          <a:p>
            <a:r>
              <a:rPr kumimoji="1" lang="en-US" altLang="zh-CN" dirty="0">
                <a:sym typeface="+mn-ea"/>
              </a:rPr>
              <a:t>1.6</a:t>
            </a:r>
            <a:r>
              <a:rPr kumimoji="1" lang="zh-CN" altLang="en-US" dirty="0">
                <a:sym typeface="+mn-ea"/>
              </a:rPr>
              <a:t> 多文件编译和链接过程</a:t>
            </a:r>
            <a:endParaRPr lang="zh-CN" altLang="en-US" dirty="0">
              <a:sym typeface="+mn-ea"/>
            </a:endParaRPr>
          </a:p>
          <a:p>
            <a:r>
              <a:rPr lang="en-US" altLang="zh-CN" dirty="0">
                <a:sym typeface="+mn-ea"/>
              </a:rPr>
              <a:t>1.7</a:t>
            </a:r>
            <a:r>
              <a:rPr lang="zh-CN" altLang="en-US" dirty="0">
                <a:sym typeface="+mn-ea"/>
              </a:rPr>
              <a:t> 宏定义</a:t>
            </a:r>
            <a:endParaRPr kumimoji="1" lang="en-US" altLang="zh-CN" dirty="0">
              <a:sym typeface="+mn-ea"/>
            </a:endParaRPr>
          </a:p>
          <a:p>
            <a:r>
              <a:rPr lang="en-US" altLang="zh-CN" dirty="0"/>
              <a:t>1.8</a:t>
            </a:r>
            <a:r>
              <a:rPr lang="zh-CN" altLang="en-US" dirty="0"/>
              <a:t> 编写</a:t>
            </a:r>
            <a:r>
              <a:rPr lang="en-US" altLang="zh-CN" dirty="0"/>
              <a:t>Make</a:t>
            </a:r>
            <a:r>
              <a:rPr lang="zh-CN" altLang="en-US" dirty="0"/>
              <a:t>工具的脚本程序</a:t>
            </a:r>
            <a:endParaRPr kumimoji="1" lang="en-US" altLang="zh-CN" dirty="0">
              <a:sym typeface="+mn-ea"/>
            </a:endParaRPr>
          </a:p>
          <a:p>
            <a:r>
              <a:rPr kumimoji="1" lang="en-US" altLang="zh-CN" dirty="0">
                <a:sym typeface="+mn-ea"/>
              </a:rPr>
              <a:t>1.9</a:t>
            </a:r>
            <a:r>
              <a:rPr kumimoji="1" lang="zh-CN" altLang="en-US" dirty="0">
                <a:sym typeface="+mn-ea"/>
              </a:rPr>
              <a:t> </a:t>
            </a:r>
            <a:r>
              <a:rPr lang="zh-CN" altLang="en-US" dirty="0"/>
              <a:t>使用</a:t>
            </a:r>
            <a:r>
              <a:rPr lang="zh-TW" altLang="en-US" dirty="0"/>
              <a:t>程序</a:t>
            </a:r>
            <a:r>
              <a:rPr lang="zh-CN" altLang="en-US" dirty="0"/>
              <a:t>主函数</a:t>
            </a:r>
            <a:r>
              <a:rPr lang="zh-TW" altLang="en-US" dirty="0"/>
              <a:t>的命令行参数</a:t>
            </a:r>
            <a:endParaRPr lang="en-US" altLang="zh-TW" dirty="0"/>
          </a:p>
          <a:p>
            <a:r>
              <a:rPr lang="en-US" altLang="zh-CN" dirty="0">
                <a:sym typeface="+mn-ea"/>
              </a:rPr>
              <a:t>1.10</a:t>
            </a:r>
            <a:r>
              <a:rPr lang="zh-CN" altLang="en-US" dirty="0">
                <a:sym typeface="+mn-ea"/>
              </a:rPr>
              <a:t> </a:t>
            </a:r>
            <a:r>
              <a:rPr lang="en-US" altLang="zh-CN" dirty="0">
                <a:sym typeface="+mn-ea"/>
              </a:rPr>
              <a:t>GDB</a:t>
            </a:r>
            <a:r>
              <a:rPr lang="zh-CN" altLang="en-US" dirty="0">
                <a:sym typeface="+mn-ea"/>
              </a:rPr>
              <a:t>调试工具</a:t>
            </a:r>
            <a:endParaRPr kumimoji="1" lang="zh-CN" altLang="en-US" dirty="0"/>
          </a:p>
        </p:txBody>
      </p:sp>
      <p:sp>
        <p:nvSpPr>
          <p:cNvPr id="2" name="幻灯片编号占位符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4C3BD7-260C-4BC9-9C17-940D7F59C4D1}" type="slidenum">
              <a:rPr lang="en-US" altLang="zh-CN" smtClean="0"/>
            </a:fld>
            <a:endParaRPr lang="en-US" altLang="zh-CN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宏定义的使用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484784"/>
            <a:ext cx="8119814" cy="5112568"/>
          </a:xfrm>
        </p:spPr>
        <p:txBody>
          <a:bodyPr/>
          <a:lstStyle/>
          <a:p>
            <a:r>
              <a:rPr kumimoji="1" lang="zh-CN" altLang="en-US" sz="3200" dirty="0"/>
              <a:t>简单的宏替换</a:t>
            </a:r>
            <a:endParaRPr kumimoji="1" lang="en-US" altLang="zh-CN" sz="3200" dirty="0"/>
          </a:p>
          <a:p>
            <a:pPr lvl="1"/>
            <a:endParaRPr kumimoji="1" lang="zh-CN" altLang="en-US" sz="2800" dirty="0"/>
          </a:p>
          <a:p>
            <a:endParaRPr kumimoji="1" lang="zh-CN" altLang="en-US" sz="3200" dirty="0"/>
          </a:p>
          <a:p>
            <a:endParaRPr kumimoji="1" lang="en-US" altLang="zh-CN" sz="3200" dirty="0"/>
          </a:p>
          <a:p>
            <a:r>
              <a:rPr kumimoji="1" lang="zh-CN" altLang="en-US" sz="3200" dirty="0"/>
              <a:t>在</a:t>
            </a:r>
            <a:r>
              <a:rPr kumimoji="1" lang="en-GB" altLang="zh-CN" sz="3200" dirty="0"/>
              <a:t>C++</a:t>
            </a:r>
            <a:r>
              <a:rPr kumimoji="1" lang="zh-CN" altLang="en-US" sz="3200" dirty="0"/>
              <a:t>中，这种替换一般被</a:t>
            </a:r>
            <a:r>
              <a:rPr kumimoji="1" lang="en-GB" altLang="zh-CN" sz="3200" dirty="0" err="1"/>
              <a:t>const</a:t>
            </a:r>
            <a:r>
              <a:rPr kumimoji="1" lang="zh-CN" altLang="en-US" sz="3200" dirty="0"/>
              <a:t>取代，进而能保证类型的正确性。</a:t>
            </a:r>
            <a:endParaRPr kumimoji="1" lang="zh-CN" altLang="en-US" sz="3200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38672" y="2222865"/>
            <a:ext cx="74097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 &lt;</a:t>
            </a:r>
            <a:r>
              <a:rPr lang="zh-CN" altLang="it-IT" sz="2800" dirty="0">
                <a:latin typeface="Consolas" panose="020B0609020204030204" pitchFamily="49" charset="0"/>
                <a:cs typeface="Consolas" panose="020B0609020204030204" pitchFamily="49" charset="0"/>
              </a:rPr>
              <a:t>宏名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zh-CN" alt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zh-CN" altLang="it-IT" sz="2800" dirty="0">
                <a:latin typeface="Consolas" panose="020B0609020204030204" pitchFamily="49" charset="0"/>
                <a:cs typeface="Consolas" panose="020B0609020204030204" pitchFamily="49" charset="0"/>
              </a:rPr>
              <a:t>字符串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it-IT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 PI </a:t>
            </a:r>
            <a:r>
              <a:rPr lang="it-IT" altLang="zh-CN" sz="28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3.1415926535</a:t>
            </a:r>
            <a:endParaRPr lang="it-IT" altLang="zh-CN" sz="2800" dirty="0">
              <a:solidFill>
                <a:srgbClr val="FFC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354075" y="4869160"/>
            <a:ext cx="74097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 double PI = </a:t>
            </a:r>
            <a:r>
              <a:rPr lang="it-IT" altLang="zh-CN" sz="2800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3.1415926535</a:t>
            </a:r>
            <a:endParaRPr lang="it-IT" altLang="zh-CN" sz="2800" dirty="0">
              <a:solidFill>
                <a:srgbClr val="FFC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宏定义的使用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484784"/>
            <a:ext cx="8119814" cy="5112568"/>
          </a:xfrm>
        </p:spPr>
        <p:txBody>
          <a:bodyPr/>
          <a:lstStyle/>
          <a:p>
            <a:r>
              <a:rPr lang="zh-CN" altLang="en-US" sz="3200" dirty="0">
                <a:latin typeface="华文楷体" panose="02010600040101010101" pitchFamily="2" charset="-122"/>
              </a:rPr>
              <a:t>带参数的宏定义</a:t>
            </a:r>
            <a:endParaRPr lang="zh-CN" altLang="en-US" sz="3200" dirty="0">
              <a:latin typeface="华文楷体" panose="02010600040101010101" pitchFamily="2" charset="-122"/>
            </a:endParaRPr>
          </a:p>
          <a:p>
            <a:endParaRPr kumimoji="1" lang="en-US" altLang="zh-CN" sz="3200" dirty="0"/>
          </a:p>
          <a:p>
            <a:pPr lvl="1"/>
            <a:endParaRPr kumimoji="1" lang="zh-CN" altLang="en-US" sz="2800" dirty="0"/>
          </a:p>
          <a:p>
            <a:endParaRPr kumimoji="1" lang="zh-CN" altLang="en-US" sz="3200" dirty="0"/>
          </a:p>
          <a:p>
            <a:endParaRPr kumimoji="1" lang="en-US" altLang="zh-CN" sz="3200" dirty="0"/>
          </a:p>
          <a:p>
            <a:r>
              <a:rPr lang="zh-CN" altLang="en-US" sz="3200" dirty="0">
                <a:latin typeface="华文楷体" panose="02010600040101010101" pitchFamily="2" charset="-122"/>
              </a:rPr>
              <a:t>在</a:t>
            </a:r>
            <a:r>
              <a:rPr lang="en-US" altLang="zh-CN" sz="3200" dirty="0">
                <a:latin typeface="华文楷体" panose="02010600040101010101" pitchFamily="2" charset="-122"/>
              </a:rPr>
              <a:t>C++</a:t>
            </a:r>
            <a:r>
              <a:rPr lang="zh-CN" altLang="en-US" sz="3200" dirty="0">
                <a:latin typeface="华文楷体" panose="02010600040101010101" pitchFamily="2" charset="-122"/>
              </a:rPr>
              <a:t>中，这种替换一般被内联函数取代，进而能保证类型的正确性。（下节课内容）</a:t>
            </a:r>
            <a:endParaRPr lang="zh-CN" altLang="en-US" sz="3200" dirty="0">
              <a:latin typeface="华文楷体" panose="02010600040101010101" pitchFamily="2" charset="-122"/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27584" y="2258869"/>
            <a:ext cx="787649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 &lt;</a:t>
            </a:r>
            <a:r>
              <a:rPr lang="zh-CN" altLang="it-IT" sz="2800" dirty="0">
                <a:latin typeface="Consolas" panose="020B0609020204030204" pitchFamily="49" charset="0"/>
                <a:cs typeface="Consolas" panose="020B0609020204030204" pitchFamily="49" charset="0"/>
              </a:rPr>
              <a:t>宏名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r>
              <a:rPr lang="en-US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(&lt;</a:t>
            </a:r>
            <a:r>
              <a:rPr lang="zh-CN" alt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参数表</a:t>
            </a:r>
            <a:r>
              <a:rPr lang="en-US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&gt;)</a:t>
            </a:r>
            <a:r>
              <a:rPr lang="zh-CN" alt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&lt;</a:t>
            </a:r>
            <a:r>
              <a:rPr lang="zh-CN" altLang="it-IT" sz="2800" dirty="0">
                <a:latin typeface="Consolas" panose="020B0609020204030204" pitchFamily="49" charset="0"/>
                <a:cs typeface="Consolas" panose="020B0609020204030204" pitchFamily="49" charset="0"/>
              </a:rPr>
              <a:t>字符串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it-IT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define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 sqr(x) ( 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 * 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x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 )</a:t>
            </a:r>
            <a:endParaRPr lang="it-IT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55204" y="3327326"/>
            <a:ext cx="18560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sqr</a:t>
            </a:r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(3+2)    </a:t>
            </a:r>
            <a:endParaRPr lang="it-IT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9" name="右箭头 8"/>
          <p:cNvSpPr/>
          <p:nvPr/>
        </p:nvSpPr>
        <p:spPr>
          <a:xfrm>
            <a:off x="2777072" y="3336908"/>
            <a:ext cx="1167444" cy="50405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4068366" y="3284984"/>
            <a:ext cx="460809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 (3+2) * (3+2) ) = 25    </a:t>
            </a:r>
            <a:endParaRPr lang="it-IT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94327" y="5341272"/>
            <a:ext cx="758846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C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inline</a:t>
            </a:r>
            <a:r>
              <a:rPr lang="en-US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 double </a:t>
            </a:r>
            <a:r>
              <a:rPr lang="en-US" altLang="zh-CN" sz="2800" dirty="0" err="1">
                <a:latin typeface="Consolas" panose="020B0609020204030204" pitchFamily="49" charset="0"/>
                <a:cs typeface="Consolas" panose="020B0609020204030204" pitchFamily="49" charset="0"/>
              </a:rPr>
              <a:t>sqr</a:t>
            </a:r>
            <a:r>
              <a:rPr lang="en-US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(double x)</a:t>
            </a:r>
            <a:endParaRPr lang="en-US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									{return x * x;}</a:t>
            </a:r>
            <a:endParaRPr lang="en-US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-56803"/>
            <a:ext cx="7886700" cy="1325563"/>
          </a:xfrm>
        </p:spPr>
        <p:txBody>
          <a:bodyPr/>
          <a:lstStyle/>
          <a:p>
            <a:r>
              <a:rPr lang="zh-CN" altLang="en-US" dirty="0"/>
              <a:t>宏定义的使用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980728"/>
            <a:ext cx="8119814" cy="5112568"/>
          </a:xfrm>
        </p:spPr>
        <p:txBody>
          <a:bodyPr/>
          <a:lstStyle/>
          <a:p>
            <a:r>
              <a:rPr lang="zh-CN" altLang="en-US" sz="3200" dirty="0">
                <a:solidFill>
                  <a:srgbClr val="002060"/>
                </a:solidFill>
                <a:latin typeface="华文楷体" panose="02010600040101010101" pitchFamily="2" charset="-122"/>
              </a:rPr>
              <a:t>防止头文件被重复包含</a:t>
            </a:r>
            <a:endParaRPr lang="en-US" altLang="zh-CN" sz="3200" dirty="0">
              <a:solidFill>
                <a:srgbClr val="002060"/>
              </a:solidFill>
              <a:latin typeface="华文楷体" panose="02010600040101010101" pitchFamily="2" charset="-122"/>
            </a:endParaRPr>
          </a:p>
          <a:p>
            <a:pPr lvl="1"/>
            <a:r>
              <a:rPr lang="zh-CN" altLang="en-US" sz="2800" dirty="0">
                <a:latin typeface="华文楷体" panose="02010600040101010101" pitchFamily="2" charset="-122"/>
              </a:rPr>
              <a:t>方法一 </a:t>
            </a:r>
            <a:r>
              <a:rPr lang="en-US" altLang="zh-CN" sz="2800" dirty="0">
                <a:solidFill>
                  <a:srgbClr val="FF0000"/>
                </a:solidFill>
                <a:cs typeface="Consolas" panose="020B0609020204030204" pitchFamily="49" charset="0"/>
              </a:rPr>
              <a:t>#</a:t>
            </a:r>
            <a:r>
              <a:rPr lang="en-US" altLang="zh-CN" sz="2800" dirty="0" err="1">
                <a:solidFill>
                  <a:srgbClr val="FF0000"/>
                </a:solidFill>
                <a:cs typeface="Consolas" panose="020B0609020204030204" pitchFamily="49" charset="0"/>
              </a:rPr>
              <a:t>ifndef</a:t>
            </a:r>
            <a:r>
              <a:rPr lang="en-US" altLang="zh-CN" sz="2800" dirty="0">
                <a:solidFill>
                  <a:srgbClr val="FF0000"/>
                </a:solidFill>
                <a:cs typeface="Consolas" panose="020B0609020204030204" pitchFamily="49" charset="0"/>
              </a:rPr>
              <a:t> </a:t>
            </a:r>
            <a:endParaRPr lang="en-US" altLang="zh-CN" sz="2800" dirty="0">
              <a:latin typeface="华文楷体" panose="02010600040101010101" pitchFamily="2" charset="-122"/>
            </a:endParaRPr>
          </a:p>
          <a:p>
            <a:pPr lvl="1"/>
            <a:endParaRPr lang="en-US" altLang="zh-CN" sz="2800" dirty="0">
              <a:latin typeface="华文楷体" panose="02010600040101010101" pitchFamily="2" charset="-122"/>
            </a:endParaRPr>
          </a:p>
          <a:p>
            <a:pPr lvl="1"/>
            <a:endParaRPr lang="en-US" altLang="zh-CN" sz="2800" dirty="0">
              <a:solidFill>
                <a:srgbClr val="002060"/>
              </a:solidFill>
              <a:latin typeface="华文楷体" panose="02010600040101010101" pitchFamily="2" charset="-122"/>
            </a:endParaRPr>
          </a:p>
          <a:p>
            <a:pPr lvl="1"/>
            <a:endParaRPr lang="en-US" altLang="zh-CN" sz="2800" dirty="0">
              <a:solidFill>
                <a:srgbClr val="002060"/>
              </a:solidFill>
              <a:latin typeface="华文楷体" panose="02010600040101010101" pitchFamily="2" charset="-122"/>
            </a:endParaRPr>
          </a:p>
          <a:p>
            <a:pPr lvl="1"/>
            <a:endParaRPr lang="en-US" altLang="zh-CN" sz="2800" dirty="0">
              <a:solidFill>
                <a:srgbClr val="002060"/>
              </a:solidFill>
              <a:latin typeface="华文楷体" panose="02010600040101010101" pitchFamily="2" charset="-122"/>
            </a:endParaRPr>
          </a:p>
          <a:p>
            <a:pPr lvl="1"/>
            <a:r>
              <a:rPr lang="zh-CN" altLang="en-US" sz="2800" dirty="0">
                <a:latin typeface="华文楷体" panose="02010600040101010101" pitchFamily="2" charset="-122"/>
              </a:rPr>
              <a:t>方法二 </a:t>
            </a:r>
            <a:r>
              <a:rPr lang="en-US" altLang="zh-CN" sz="2800" dirty="0">
                <a:solidFill>
                  <a:srgbClr val="FF0000"/>
                </a:solidFill>
                <a:cs typeface="Consolas" panose="020B0609020204030204" pitchFamily="49" charset="0"/>
              </a:rPr>
              <a:t>#pragma once</a:t>
            </a:r>
            <a:endParaRPr lang="en-US" altLang="zh-CN" sz="2800" dirty="0">
              <a:latin typeface="华文楷体" panose="02010600040101010101" pitchFamily="2" charset="-122"/>
            </a:endParaRPr>
          </a:p>
          <a:p>
            <a:pPr marL="457200" lvl="1" indent="0">
              <a:buNone/>
            </a:pPr>
            <a:endParaRPr kumimoji="1" lang="en-US" altLang="zh-CN" sz="3200" dirty="0"/>
          </a:p>
          <a:p>
            <a:endParaRPr lang="en-US" altLang="zh-CN" sz="3200" dirty="0">
              <a:solidFill>
                <a:srgbClr val="002060"/>
              </a:solidFill>
              <a:latin typeface="华文楷体" panose="02010600040101010101" pitchFamily="2" charset="-122"/>
            </a:endParaRPr>
          </a:p>
          <a:p>
            <a:r>
              <a:rPr lang="zh-CN" altLang="en-US" sz="3200" dirty="0">
                <a:solidFill>
                  <a:srgbClr val="002060"/>
                </a:solidFill>
                <a:latin typeface="华文楷体" panose="02010600040101010101" pitchFamily="2" charset="-122"/>
              </a:rPr>
              <a:t>越来越多编译器支持 </a:t>
            </a:r>
            <a:r>
              <a:rPr lang="en-US" altLang="zh-CN" sz="3200" dirty="0">
                <a:solidFill>
                  <a:srgbClr val="002060"/>
                </a:solidFill>
                <a:latin typeface="华文楷体" panose="02010600040101010101" pitchFamily="2" charset="-122"/>
              </a:rPr>
              <a:t>#pragma once</a:t>
            </a:r>
            <a:endParaRPr lang="en-US" altLang="zh-CN" sz="3200" dirty="0">
              <a:solidFill>
                <a:srgbClr val="002060"/>
              </a:solidFill>
              <a:latin typeface="华文楷体" panose="02010600040101010101" pitchFamily="2" charset="-122"/>
            </a:endParaRPr>
          </a:p>
          <a:p>
            <a:r>
              <a:rPr lang="en-US" altLang="zh-CN" sz="3200" dirty="0">
                <a:solidFill>
                  <a:srgbClr val="002060"/>
                </a:solidFill>
                <a:latin typeface="华文楷体" panose="02010600040101010101" pitchFamily="2" charset="-122"/>
              </a:rPr>
              <a:t>#pragma once </a:t>
            </a:r>
            <a:r>
              <a:rPr lang="zh-CN" altLang="en-US" sz="3200" dirty="0">
                <a:solidFill>
                  <a:srgbClr val="002060"/>
                </a:solidFill>
                <a:latin typeface="华文楷体" panose="02010600040101010101" pitchFamily="2" charset="-122"/>
              </a:rPr>
              <a:t>保证物理上的同一个文件不会被编译多次</a:t>
            </a:r>
            <a:endParaRPr lang="zh-CN" altLang="en-US" sz="3200" dirty="0">
              <a:solidFill>
                <a:srgbClr val="002060"/>
              </a:solidFill>
              <a:latin typeface="华文楷体" panose="02010600040101010101" pitchFamily="2" charset="-122"/>
            </a:endParaRPr>
          </a:p>
          <a:p>
            <a:pPr lvl="1"/>
            <a:endParaRPr kumimoji="1" lang="zh-CN" altLang="en-US" sz="2800" dirty="0"/>
          </a:p>
          <a:p>
            <a:endParaRPr kumimoji="1" lang="zh-CN" altLang="en-US" sz="3200" dirty="0"/>
          </a:p>
          <a:p>
            <a:endParaRPr kumimoji="1" lang="en-US" altLang="zh-CN" sz="3200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206749" y="1920595"/>
            <a:ext cx="450525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CN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ifndef</a:t>
            </a:r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__BODYDEF_H__</a:t>
            </a:r>
            <a:endParaRPr lang="en-US" altLang="zh-CN" sz="2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#define __BODYDEF_H__ </a:t>
            </a:r>
            <a:endParaRPr lang="en-US" altLang="zh-CN" sz="2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 // </a:t>
            </a:r>
            <a:r>
              <a:rPr lang="zh-CN" alt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头文件内容 </a:t>
            </a:r>
            <a:endParaRPr lang="zh-CN" alt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CN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endParaRPr lang="en-US" altLang="zh-CN" sz="2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1223889" y="1920595"/>
            <a:ext cx="4488110" cy="1834464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椭圆形标注 18"/>
          <p:cNvSpPr/>
          <p:nvPr/>
        </p:nvSpPr>
        <p:spPr>
          <a:xfrm>
            <a:off x="6032326" y="1124744"/>
            <a:ext cx="2212082" cy="816575"/>
          </a:xfrm>
          <a:prstGeom prst="wedgeEllipseCallout">
            <a:avLst>
              <a:gd name="adj1" fmla="val -75351"/>
              <a:gd name="adj2" fmla="val 84482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2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宏名</a:t>
            </a:r>
            <a:endParaRPr lang="zh-CN" altLang="en-US" sz="32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210197" y="4206848"/>
            <a:ext cx="4505250" cy="95410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#pragma once</a:t>
            </a:r>
            <a:endParaRPr lang="en-US" altLang="zh-CN" sz="2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zh-CN" alt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头文件内容</a:t>
            </a:r>
            <a:endParaRPr lang="en-US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1230785" y="4262009"/>
            <a:ext cx="4481214" cy="909488"/>
          </a:xfrm>
          <a:prstGeom prst="rect">
            <a:avLst/>
          </a:prstGeom>
          <a:noFill/>
          <a:ln w="38100">
            <a:solidFill>
              <a:schemeClr val="tx1"/>
            </a:solidFill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1" name="Text Box 10"/>
          <p:cNvSpPr txBox="1">
            <a:spLocks noChangeArrowheads="1"/>
          </p:cNvSpPr>
          <p:nvPr/>
        </p:nvSpPr>
        <p:spPr bwMode="auto">
          <a:xfrm>
            <a:off x="340548" y="1556792"/>
            <a:ext cx="4519484" cy="956288"/>
          </a:xfrm>
          <a:prstGeom prst="rect">
            <a:avLst/>
          </a:prstGeom>
          <a:solidFill>
            <a:srgbClr val="FF0000"/>
          </a:solidFill>
          <a:ln w="9525">
            <a:solidFill>
              <a:srgbClr val="FF9900"/>
            </a:solidFill>
            <a:miter lim="800000"/>
          </a:ln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FFFF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en-US" altLang="zh-CN" sz="2800" b="1" dirty="0" err="1">
                <a:solidFill>
                  <a:srgbClr val="FFFF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func.h</a:t>
            </a:r>
            <a:endParaRPr lang="en-US" altLang="zh-CN" sz="2800" b="1" dirty="0">
              <a:solidFill>
                <a:srgbClr val="FFFF0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 err="1">
                <a:solidFill>
                  <a:srgbClr val="FFFF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FFFF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2800" b="1" dirty="0" err="1">
                <a:solidFill>
                  <a:srgbClr val="FFFF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FFFF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2800" b="1" dirty="0" err="1">
                <a:solidFill>
                  <a:srgbClr val="FFFF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FFFF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b);</a:t>
            </a:r>
            <a:endParaRPr lang="zh-CN" altLang="en-US" sz="2800" b="1" dirty="0">
              <a:solidFill>
                <a:srgbClr val="FFFF0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2253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B82A592-505B-48EC-BF7A-F0CA3CE9D702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2" name="下箭头 1"/>
          <p:cNvSpPr/>
          <p:nvPr/>
        </p:nvSpPr>
        <p:spPr>
          <a:xfrm>
            <a:off x="2375954" y="2762212"/>
            <a:ext cx="539862" cy="861461"/>
          </a:xfrm>
          <a:prstGeom prst="down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Text Box 10"/>
          <p:cNvSpPr txBox="1">
            <a:spLocks noChangeArrowheads="1"/>
          </p:cNvSpPr>
          <p:nvPr/>
        </p:nvSpPr>
        <p:spPr bwMode="auto">
          <a:xfrm>
            <a:off x="340548" y="3829749"/>
            <a:ext cx="4519484" cy="2248950"/>
          </a:xfrm>
          <a:prstGeom prst="rect">
            <a:avLst/>
          </a:prstGeom>
          <a:solidFill>
            <a:srgbClr val="008000"/>
          </a:solidFill>
          <a:ln w="9525">
            <a:solidFill>
              <a:srgbClr val="FF9900"/>
            </a:solidFill>
            <a:miter lim="800000"/>
          </a:ln>
        </p:spPr>
        <p:txBody>
          <a:bodyPr wrap="none"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en-US" altLang="zh-CN" sz="2800" b="1" dirty="0" err="1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func.h</a:t>
            </a:r>
            <a:endParaRPr lang="en-US" altLang="zh-CN" sz="2800" b="1" dirty="0">
              <a:solidFill>
                <a:srgbClr val="FFFFFF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#</a:t>
            </a:r>
            <a:r>
              <a:rPr lang="en-US" altLang="zh-CN" sz="2800" b="1" dirty="0" err="1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ifndef</a:t>
            </a:r>
            <a:r>
              <a:rPr lang="en-US" altLang="zh-CN" sz="2800" b="1" dirty="0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FUNC_H</a:t>
            </a:r>
            <a:endParaRPr lang="en-US" altLang="zh-CN" sz="2800" b="1" dirty="0">
              <a:solidFill>
                <a:srgbClr val="FFFFFF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#define FUNC_H</a:t>
            </a:r>
            <a:endParaRPr lang="en-US" altLang="zh-CN" sz="2800" b="1" dirty="0">
              <a:solidFill>
                <a:srgbClr val="FFFFFF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 err="1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2800" b="1" dirty="0" err="1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2800" b="1" dirty="0" err="1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b);</a:t>
            </a:r>
            <a:endParaRPr lang="en-US" altLang="zh-CN" sz="2800" b="1" dirty="0">
              <a:solidFill>
                <a:srgbClr val="FFFFFF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#</a:t>
            </a:r>
            <a:r>
              <a:rPr lang="en-US" altLang="zh-CN" sz="2800" b="1" dirty="0" err="1">
                <a:solidFill>
                  <a:srgbClr val="FFFFFF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endif</a:t>
            </a:r>
            <a:endParaRPr lang="zh-CN" altLang="en-US" sz="2800" b="1" dirty="0">
              <a:solidFill>
                <a:srgbClr val="FFFFFF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049044" y="1333212"/>
            <a:ext cx="3987452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增加预编译指令，防止多次包含同一头文件时出现编译错误</a:t>
            </a:r>
            <a:endParaRPr lang="en-US" altLang="zh-CN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endParaRPr lang="en-US" altLang="zh-CN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格式：</a:t>
            </a:r>
            <a:endParaRPr lang="en-US" altLang="zh-CN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Consolas" panose="020B0609020204030204" pitchFamily="49" charset="0"/>
              </a:rPr>
              <a:t>#</a:t>
            </a:r>
            <a:r>
              <a:rPr lang="en-US" altLang="zh-CN" sz="2800" dirty="0" err="1">
                <a:solidFill>
                  <a:srgbClr val="FF0000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Consolas" panose="020B0609020204030204" pitchFamily="49" charset="0"/>
              </a:rPr>
              <a:t>ifndef</a:t>
            </a:r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Consolas" panose="020B0609020204030204" pitchFamily="49" charset="0"/>
              </a:rPr>
              <a:t> </a:t>
            </a:r>
            <a:r>
              <a:rPr lang="zh-CN" altLang="en-US" sz="2800" dirty="0">
                <a:solidFill>
                  <a:srgbClr val="FF0000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Consolas" panose="020B0609020204030204" pitchFamily="49" charset="0"/>
              </a:rPr>
              <a:t>符号</a:t>
            </a:r>
            <a:endParaRPr lang="en-US" altLang="zh-CN" sz="2800" dirty="0">
              <a:solidFill>
                <a:srgbClr val="FF0000"/>
              </a:solidFill>
              <a:latin typeface="Consolas" panose="020B0609020204030204" pitchFamily="49" charset="0"/>
              <a:ea typeface="华文楷体" panose="02010600040101010101" pitchFamily="2" charset="-122"/>
              <a:cs typeface="Consolas" panose="020B0609020204030204" pitchFamily="49" charset="0"/>
            </a:endParaRPr>
          </a:p>
          <a:p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Consolas" panose="020B0609020204030204" pitchFamily="49" charset="0"/>
              </a:rPr>
              <a:t>#define </a:t>
            </a:r>
            <a:r>
              <a:rPr lang="zh-CN" altLang="en-US" sz="2800" dirty="0">
                <a:solidFill>
                  <a:srgbClr val="FF0000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Consolas" panose="020B0609020204030204" pitchFamily="49" charset="0"/>
              </a:rPr>
              <a:t>符号</a:t>
            </a:r>
            <a:endParaRPr lang="en-US" altLang="zh-CN" sz="2800" dirty="0">
              <a:solidFill>
                <a:srgbClr val="FF0000"/>
              </a:solidFill>
              <a:latin typeface="Consolas" panose="020B0609020204030204" pitchFamily="49" charset="0"/>
              <a:ea typeface="华文楷体" panose="02010600040101010101" pitchFamily="2" charset="-122"/>
              <a:cs typeface="Consolas" panose="020B0609020204030204" pitchFamily="49" charset="0"/>
            </a:endParaRPr>
          </a:p>
          <a:p>
            <a:r>
              <a:rPr lang="zh-CN" altLang="en-US" sz="2800" dirty="0">
                <a:solidFill>
                  <a:srgbClr val="FF0000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Consolas" panose="020B0609020204030204" pitchFamily="49" charset="0"/>
              </a:rPr>
              <a:t>内容</a:t>
            </a:r>
            <a:endParaRPr lang="en-US" altLang="zh-CN" sz="2800" dirty="0">
              <a:solidFill>
                <a:srgbClr val="FF0000"/>
              </a:solidFill>
              <a:latin typeface="Consolas" panose="020B0609020204030204" pitchFamily="49" charset="0"/>
              <a:ea typeface="华文楷体" panose="02010600040101010101" pitchFamily="2" charset="-122"/>
              <a:cs typeface="Consolas" panose="020B0609020204030204" pitchFamily="49" charset="0"/>
            </a:endParaRPr>
          </a:p>
          <a:p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Consolas" panose="020B0609020204030204" pitchFamily="49" charset="0"/>
              </a:rPr>
              <a:t>#</a:t>
            </a:r>
            <a:r>
              <a:rPr lang="en-US" altLang="zh-CN" sz="2800" dirty="0" err="1">
                <a:solidFill>
                  <a:srgbClr val="FF0000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Consolas" panose="020B0609020204030204" pitchFamily="49" charset="0"/>
              </a:rPr>
              <a:t>endif</a:t>
            </a:r>
            <a:endParaRPr lang="zh-CN" altLang="en-US" sz="2800" dirty="0">
              <a:solidFill>
                <a:srgbClr val="FF0000"/>
              </a:solidFill>
              <a:latin typeface="Consolas" panose="020B0609020204030204" pitchFamily="49" charset="0"/>
              <a:ea typeface="华文楷体" panose="0201060004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9" name="Rectangle 2"/>
          <p:cNvSpPr>
            <a:spLocks noGrp="1" noChangeArrowheads="1"/>
          </p:cNvSpPr>
          <p:nvPr>
            <p:ph type="title"/>
          </p:nvPr>
        </p:nvSpPr>
        <p:spPr>
          <a:xfrm>
            <a:off x="171450" y="140276"/>
            <a:ext cx="8505006" cy="1325563"/>
          </a:xfrm>
        </p:spPr>
        <p:txBody>
          <a:bodyPr/>
          <a:lstStyle/>
          <a:p>
            <a:r>
              <a:rPr lang="zh-CN" altLang="en-US" dirty="0"/>
              <a:t>宏定义的使用</a:t>
            </a:r>
            <a:endParaRPr lang="en-US" altLang="zh-CN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宏定义的使用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39552" y="1340768"/>
            <a:ext cx="8119814" cy="5112568"/>
          </a:xfrm>
        </p:spPr>
        <p:txBody>
          <a:bodyPr/>
          <a:lstStyle/>
          <a:p>
            <a:r>
              <a:rPr lang="zh-CN" altLang="en-US" sz="3200" dirty="0">
                <a:latin typeface="华文楷体" panose="02010600040101010101" pitchFamily="2" charset="-122"/>
              </a:rPr>
              <a:t>用于</a:t>
            </a:r>
            <a:r>
              <a:rPr lang="en-US" altLang="zh-CN" sz="3200" dirty="0">
                <a:latin typeface="华文楷体" panose="02010600040101010101" pitchFamily="2" charset="-122"/>
              </a:rPr>
              <a:t>Debug</a:t>
            </a:r>
            <a:r>
              <a:rPr lang="zh-CN" altLang="en-US" sz="3200" dirty="0">
                <a:latin typeface="华文楷体" panose="02010600040101010101" pitchFamily="2" charset="-122"/>
              </a:rPr>
              <a:t>输出等</a:t>
            </a:r>
            <a:endParaRPr lang="zh-CN" altLang="en-US" sz="3200" dirty="0">
              <a:latin typeface="华文楷体" panose="02010600040101010101" pitchFamily="2" charset="-122"/>
            </a:endParaRPr>
          </a:p>
          <a:p>
            <a:endParaRPr kumimoji="1" lang="en-US" altLang="zh-CN" sz="3200" dirty="0"/>
          </a:p>
          <a:p>
            <a:pPr lvl="1"/>
            <a:endParaRPr kumimoji="1" lang="zh-CN" altLang="en-US" sz="2800" dirty="0"/>
          </a:p>
          <a:p>
            <a:endParaRPr kumimoji="1" lang="zh-CN" altLang="en-US" sz="3200" dirty="0"/>
          </a:p>
          <a:p>
            <a:endParaRPr kumimoji="1" lang="en-US" altLang="zh-CN" sz="3200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34616" y="4137784"/>
            <a:ext cx="723518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#define DEBUG</a:t>
            </a:r>
            <a:endParaRPr lang="it-IT" altLang="zh-CN" sz="2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ifdef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lang="en-US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DEBUG</a:t>
            </a:r>
            <a:endParaRPr lang="it-IT" altLang="zh-CN" sz="2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altLang="zh-CN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"</a:t>
            </a:r>
            <a:r>
              <a:rPr lang="en-US" altLang="zh-CN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"</a:t>
            </a:r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altLang="zh-CN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val</a:t>
            </a:r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&lt;&lt; </a:t>
            </a:r>
            <a:r>
              <a:rPr lang="en-US" altLang="zh-CN" sz="2800" dirty="0" err="1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 </a:t>
            </a:r>
            <a:endParaRPr lang="en-US" altLang="zh-CN" sz="2800" dirty="0">
              <a:solidFill>
                <a:srgbClr val="0070C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CN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endParaRPr lang="en-US" altLang="zh-CN" sz="2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zh-CN" altLang="en-US" sz="2800" b="1" dirty="0"/>
          </a:p>
        </p:txBody>
      </p:sp>
      <p:sp>
        <p:nvSpPr>
          <p:cNvPr id="13" name="文本框 12"/>
          <p:cNvSpPr txBox="1"/>
          <p:nvPr/>
        </p:nvSpPr>
        <p:spPr>
          <a:xfrm>
            <a:off x="834616" y="2046327"/>
            <a:ext cx="7668852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ifdef</a:t>
            </a:r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 </a:t>
            </a:r>
            <a:r>
              <a:rPr lang="zh-CN" alt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标识符</a:t>
            </a:r>
            <a:endParaRPr lang="it-IT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  程序段</a:t>
            </a:r>
            <a:r>
              <a:rPr lang="en-US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endParaRPr lang="en-US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it-IT" altLang="zh-CN" sz="2800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else</a:t>
            </a:r>
            <a:endParaRPr lang="it-IT" altLang="zh-CN" sz="2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it-IT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zh-CN" altLang="en-US" sz="2800" dirty="0">
                <a:latin typeface="Consolas" panose="020B0609020204030204" pitchFamily="49" charset="0"/>
                <a:cs typeface="Consolas" panose="020B0609020204030204" pitchFamily="49" charset="0"/>
              </a:rPr>
              <a:t>程序段</a:t>
            </a:r>
            <a:r>
              <a:rPr lang="en-US" altLang="zh-CN" sz="2800" dirty="0"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endParaRPr lang="en-US" altLang="zh-CN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800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</a:t>
            </a:r>
            <a:r>
              <a:rPr lang="en-US" altLang="zh-CN" sz="2800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endif</a:t>
            </a:r>
            <a:endParaRPr lang="en-US" altLang="zh-CN" sz="2800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834616" y="4612488"/>
            <a:ext cx="7053336" cy="1800200"/>
          </a:xfrm>
          <a:prstGeom prst="rect">
            <a:avLst/>
          </a:prstGeom>
          <a:noFill/>
          <a:ln w="38100">
            <a:prstDash val="sysDash"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椭圆形标注 14"/>
          <p:cNvSpPr/>
          <p:nvPr/>
        </p:nvSpPr>
        <p:spPr>
          <a:xfrm>
            <a:off x="4283968" y="2691361"/>
            <a:ext cx="3600400" cy="1512168"/>
          </a:xfrm>
          <a:prstGeom prst="wedgeEllipseCallout">
            <a:avLst>
              <a:gd name="adj1" fmla="val -51849"/>
              <a:gd name="adj2" fmla="val 85415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3366"/>
                </a:solidFill>
                <a:latin typeface="华文楷体" panose="02010600040101010101" pitchFamily="2" charset="-122"/>
                <a:ea typeface="华文楷体" panose="02010600040101010101" pitchFamily="2" charset="-122"/>
                <a:cs typeface="Consolas" panose="020B0609020204030204" pitchFamily="49" charset="0"/>
              </a:rPr>
              <a:t>控制程序是否输出调试信息</a:t>
            </a:r>
            <a:endParaRPr lang="zh-CN" altLang="en-US" sz="2800" dirty="0">
              <a:solidFill>
                <a:srgbClr val="003366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914400" y="635000"/>
            <a:ext cx="73152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宏定义</a:t>
            </a:r>
            <a:r>
              <a:rPr lang="en-US" altLang="zh-CN" sz="28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#define M(y) y*y+3*y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则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M(1+1)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的值是</a:t>
            </a:r>
            <a:endParaRPr lang="zh-CN" altLang="en-US" sz="2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1828800" y="278606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7</a:t>
            </a:r>
            <a:endParaRPr lang="zh-CN" altLang="en-US" sz="2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828800" y="364331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8</a:t>
            </a:r>
            <a:endParaRPr lang="zh-CN" altLang="en-US" sz="2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1828800" y="450056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9</a:t>
            </a:r>
            <a:endParaRPr lang="zh-CN" altLang="en-US" sz="28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1828800" y="535781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8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10</a:t>
            </a:r>
            <a:endParaRPr lang="zh-CN" altLang="en-US" sz="26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114425" y="285035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14425" y="37076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14425" y="45648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椭圆 12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14425" y="54221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>
            <p:custDataLst>
              <p:tags r:id="rId10"/>
            </p:custDataLst>
          </p:nvPr>
        </p:nvSpPr>
        <p:spPr>
          <a:xfrm>
            <a:off x="61722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>
            <p:custDataLst>
              <p:tags r:id="rId11"/>
            </p:custDataLst>
          </p:nvPr>
        </p:nvSpPr>
        <p:spPr>
          <a:xfrm>
            <a:off x="9525000" y="0"/>
            <a:ext cx="3840480" cy="6858000"/>
          </a:xfrm>
          <a:prstGeom prst="rect">
            <a:avLst/>
          </a:prstGeom>
          <a:solidFill>
            <a:srgbClr val="FFFFFF"/>
          </a:solidFill>
          <a:ln w="12700" cmpd="sng">
            <a:solidFill>
              <a:srgbClr val="9B9B9B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23" name="文本框 22"/>
          <p:cNvSpPr txBox="1"/>
          <p:nvPr>
            <p:custDataLst>
              <p:tags r:id="rId12"/>
            </p:custDataLst>
          </p:nvPr>
        </p:nvSpPr>
        <p:spPr>
          <a:xfrm>
            <a:off x="9613900" y="6219110"/>
            <a:ext cx="6692858" cy="276999"/>
          </a:xfrm>
          <a:prstGeom prst="rect">
            <a:avLst/>
          </a:prstGeom>
          <a:solidFill>
            <a:srgbClr val="FBFAEF"/>
          </a:solidFill>
          <a:ln w="12700"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FFFFFF"/>
                </a:solidFill>
              </a14:hiddenLine>
            </a:ext>
          </a:extLst>
        </p:spPr>
        <p:txBody>
          <a:bodyPr vert="horz" wrap="none" rtlCol="0" anchor="ctr">
            <a:spAutoFit/>
          </a:bodyPr>
          <a:lstStyle/>
          <a:p>
            <a:r>
              <a:rPr lang="zh-CN" altLang="en-US" sz="1200" b="1">
                <a:solidFill>
                  <a:srgbClr val="F84F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可为此题添加文本、图片、公式等解析，且需将内容全部放在本区域内。正常使用需</a:t>
            </a:r>
            <a:r>
              <a:rPr lang="en-US" altLang="zh-CN" sz="1200" b="1">
                <a:solidFill>
                  <a:srgbClr val="F84F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3.0</a:t>
            </a:r>
            <a:r>
              <a:rPr lang="zh-CN" altLang="en-US" sz="1200" b="1">
                <a:solidFill>
                  <a:srgbClr val="F84F4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以上版本</a:t>
            </a:r>
            <a:endParaRPr lang="zh-CN" altLang="en-US" sz="1200" b="1" dirty="0">
              <a:solidFill>
                <a:srgbClr val="F84F4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>
            <p:custDataLst>
              <p:tags r:id="rId13"/>
            </p:custDataLst>
          </p:nvPr>
        </p:nvSpPr>
        <p:spPr>
          <a:xfrm>
            <a:off x="9779000" y="1270000"/>
            <a:ext cx="2523448" cy="1631216"/>
          </a:xfrm>
          <a:prstGeom prst="rect">
            <a:avLst/>
          </a:prstGeom>
          <a:noFill/>
        </p:spPr>
        <p:txBody>
          <a:bodyPr vert="horz" wrap="none" rtlCol="0" anchor="t" anchorCtr="0">
            <a:spAutoFit/>
          </a:bodyPr>
          <a:lstStyle/>
          <a:p>
            <a:r>
              <a:rPr lang="zh-CN" altLang="en-US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宏替换为字符串替换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M(1+1)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=1+1*1+1+3*1+1</a:t>
            </a:r>
            <a:endParaRPr lang="en-US" altLang="zh-CN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r>
              <a:rPr lang="en-US" altLang="zh-CN" sz="20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=7</a:t>
            </a:r>
            <a:endParaRPr lang="zh-CN" altLang="en-US" sz="2000" b="1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>
            <p:custDataLst>
              <p:tags r:id="rId14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5" name="TitleBackground"/>
            <p:cNvSpPr/>
            <p:nvPr>
              <p:custDataLst>
                <p:tags r:id="rId15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ColorBlock"/>
            <p:cNvSpPr/>
            <p:nvPr>
              <p:custDataLst>
                <p:tags r:id="rId16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TypeText"/>
            <p:cNvSpPr txBox="1"/>
            <p:nvPr>
              <p:custDataLst>
                <p:tags r:id="rId17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单选题</a:t>
              </a:r>
              <a:endPara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TipText"/>
            <p:cNvSpPr txBox="1"/>
            <p:nvPr>
              <p:custDataLst>
                <p:tags r:id="rId18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</a:t>
              </a:r>
              <a:r>
                <a:rPr lang="zh-CN" altLang="en-US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分</a:t>
              </a:r>
              <a:endParaRPr lang="zh-CN" altLang="en-US" sz="2000" b="1" dirty="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grpSp>
        <p:nvGrpSpPr>
          <p:cNvPr id="22" name="组合 21"/>
          <p:cNvGrpSpPr/>
          <p:nvPr>
            <p:custDataLst>
              <p:tags r:id="rId19"/>
            </p:custDataLst>
          </p:nvPr>
        </p:nvGrpSpPr>
        <p:grpSpPr>
          <a:xfrm>
            <a:off x="9537700" y="0"/>
            <a:ext cx="3815080" cy="647700"/>
            <a:chOff x="9537700" y="0"/>
            <a:chExt cx="3815080" cy="647700"/>
          </a:xfrm>
        </p:grpSpPr>
        <p:sp>
          <p:nvSpPr>
            <p:cNvPr id="3" name="RemarkBack"/>
            <p:cNvSpPr/>
            <p:nvPr>
              <p:custDataLst>
                <p:tags r:id="rId20"/>
              </p:custDataLst>
            </p:nvPr>
          </p:nvSpPr>
          <p:spPr>
            <a:xfrm>
              <a:off x="9537700" y="12700"/>
              <a:ext cx="381508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RemarkBlock"/>
            <p:cNvSpPr/>
            <p:nvPr>
              <p:custDataLst>
                <p:tags r:id="rId21"/>
              </p:custDataLst>
            </p:nvPr>
          </p:nvSpPr>
          <p:spPr>
            <a:xfrm>
              <a:off x="9537700" y="1270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RemarkTitleText"/>
            <p:cNvSpPr txBox="1"/>
            <p:nvPr>
              <p:custDataLst>
                <p:tags r:id="rId22"/>
              </p:custDataLst>
            </p:nvPr>
          </p:nvSpPr>
          <p:spPr>
            <a:xfrm>
              <a:off x="9779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答案解析</a:t>
              </a:r>
              <a:endParaRPr lang="zh-CN" altLang="en-US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4" name="图片 3"/>
          <p:cNvPicPr/>
          <p:nvPr>
            <p:custDataLst>
              <p:tags r:id="rId23"/>
            </p:custDataLst>
          </p:nvPr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25"/>
    </p:custData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C++11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23528" y="1124744"/>
            <a:ext cx="8496944" cy="5112568"/>
          </a:xfrm>
        </p:spPr>
        <p:txBody>
          <a:bodyPr/>
          <a:lstStyle/>
          <a:p>
            <a:r>
              <a:rPr lang="zh-CN" altLang="en-US" sz="3200" dirty="0"/>
              <a:t> </a:t>
            </a:r>
            <a:r>
              <a:rPr lang="en-US" altLang="zh-CN" sz="3200" dirty="0"/>
              <a:t>C++11</a:t>
            </a:r>
            <a:r>
              <a:rPr lang="zh-CN" altLang="en-US" sz="3200" dirty="0"/>
              <a:t>标准由国际标准化组织（</a:t>
            </a:r>
            <a:r>
              <a:rPr lang="en-US" altLang="zh-CN" sz="3200" dirty="0"/>
              <a:t>ISO</a:t>
            </a:r>
            <a:r>
              <a:rPr lang="zh-CN" altLang="en-US" sz="3200" dirty="0"/>
              <a:t>）和国际电工委员会（</a:t>
            </a:r>
            <a:r>
              <a:rPr lang="en-US" altLang="zh-CN" sz="3200" dirty="0"/>
              <a:t>IEC</a:t>
            </a:r>
            <a:r>
              <a:rPr lang="zh-CN" altLang="en-US" sz="3200" dirty="0"/>
              <a:t>）旗下的</a:t>
            </a:r>
            <a:r>
              <a:rPr lang="en-US" altLang="zh-CN" sz="3200" dirty="0"/>
              <a:t>C++</a:t>
            </a:r>
            <a:r>
              <a:rPr lang="zh-CN" altLang="en-US" sz="3200" dirty="0"/>
              <a:t>标准委员会于</a:t>
            </a:r>
            <a:r>
              <a:rPr lang="en-US" altLang="zh-CN" sz="3200" dirty="0"/>
              <a:t>2011</a:t>
            </a:r>
            <a:r>
              <a:rPr lang="zh-CN" altLang="en-US" sz="3200" dirty="0"/>
              <a:t>年</a:t>
            </a:r>
            <a:r>
              <a:rPr lang="en-US" altLang="zh-CN" sz="3200" dirty="0"/>
              <a:t>9</a:t>
            </a:r>
            <a:r>
              <a:rPr lang="zh-CN" altLang="en-US" sz="3200" dirty="0"/>
              <a:t>月出版</a:t>
            </a:r>
            <a:endParaRPr lang="en-US" altLang="zh-CN" sz="3200" dirty="0"/>
          </a:p>
          <a:p>
            <a:r>
              <a:rPr lang="en-US" altLang="zh-CN" sz="3200" dirty="0"/>
              <a:t>C++11</a:t>
            </a:r>
            <a:r>
              <a:rPr lang="zh-CN" altLang="en-US" sz="3200" dirty="0"/>
              <a:t>标准为</a:t>
            </a:r>
            <a:r>
              <a:rPr lang="en-US" altLang="zh-CN" sz="3200" dirty="0"/>
              <a:t>C++</a:t>
            </a:r>
            <a:r>
              <a:rPr lang="zh-CN" altLang="en-US" sz="3200" dirty="0"/>
              <a:t>编程语言的第三个官方标准，本课程内容均使用</a:t>
            </a:r>
            <a:r>
              <a:rPr lang="en-US" altLang="zh-CN" sz="3200" dirty="0"/>
              <a:t>C++11</a:t>
            </a:r>
            <a:r>
              <a:rPr lang="zh-CN" altLang="en-US" sz="3200" dirty="0"/>
              <a:t>标准</a:t>
            </a:r>
            <a:endParaRPr lang="en-US" altLang="zh-CN" sz="3200" dirty="0"/>
          </a:p>
          <a:p>
            <a:pPr lvl="1"/>
            <a:r>
              <a:rPr lang="zh-CN" altLang="en-US" sz="2800" dirty="0">
                <a:cs typeface="Consolas" panose="020B0609020204030204" pitchFamily="49" charset="0"/>
              </a:rPr>
              <a:t>确认</a:t>
            </a:r>
            <a:r>
              <a:rPr lang="en-US" altLang="zh-CN" sz="2800" dirty="0">
                <a:cs typeface="Consolas" panose="020B0609020204030204" pitchFamily="49" charset="0"/>
              </a:rPr>
              <a:t>g++</a:t>
            </a:r>
            <a:r>
              <a:rPr lang="zh-CN" altLang="en-US" sz="2800" dirty="0">
                <a:cs typeface="Consolas" panose="020B0609020204030204" pitchFamily="49" charset="0"/>
              </a:rPr>
              <a:t>版本</a:t>
            </a:r>
            <a:r>
              <a:rPr lang="en-US" altLang="zh-CN" sz="2800" dirty="0">
                <a:cs typeface="Consolas" panose="020B0609020204030204" pitchFamily="49" charset="0"/>
              </a:rPr>
              <a:t>&gt;=4.7</a:t>
            </a:r>
            <a:endParaRPr lang="en-US" altLang="zh-CN" sz="2800" dirty="0">
              <a:cs typeface="Consolas" panose="020B0609020204030204" pitchFamily="49" charset="0"/>
            </a:endParaRPr>
          </a:p>
          <a:p>
            <a:pPr lvl="2"/>
            <a:r>
              <a:rPr lang="en-US" altLang="zh-CN" sz="2400" dirty="0">
                <a:cs typeface="Consolas" panose="020B0609020204030204" pitchFamily="49" charset="0"/>
              </a:rPr>
              <a:t>g++ -v</a:t>
            </a:r>
            <a:endParaRPr lang="en-US" altLang="zh-CN" sz="2400" dirty="0">
              <a:cs typeface="Consolas" panose="020B0609020204030204" pitchFamily="49" charset="0"/>
            </a:endParaRPr>
          </a:p>
          <a:p>
            <a:pPr lvl="1"/>
            <a:r>
              <a:rPr lang="zh-CN" altLang="en-US" sz="2800" dirty="0">
                <a:cs typeface="Consolas" panose="020B0609020204030204" pitchFamily="49" charset="0"/>
              </a:rPr>
              <a:t>以</a:t>
            </a:r>
            <a:r>
              <a:rPr lang="en-US" altLang="zh-CN" sz="2800" dirty="0">
                <a:cs typeface="Consolas" panose="020B0609020204030204" pitchFamily="49" charset="0"/>
              </a:rPr>
              <a:t>C++11</a:t>
            </a:r>
            <a:r>
              <a:rPr lang="zh-CN" altLang="en-US" sz="2800" dirty="0">
                <a:cs typeface="Consolas" panose="020B0609020204030204" pitchFamily="49" charset="0"/>
              </a:rPr>
              <a:t>标准编译</a:t>
            </a:r>
            <a:r>
              <a:rPr lang="en-US" altLang="zh-CN" sz="2800" dirty="0">
                <a:cs typeface="Consolas" panose="020B0609020204030204" pitchFamily="49" charset="0"/>
              </a:rPr>
              <a:t>:</a:t>
            </a:r>
            <a:endParaRPr lang="en-US" altLang="zh-CN" sz="2800" dirty="0">
              <a:cs typeface="Consolas" panose="020B0609020204030204" pitchFamily="49" charset="0"/>
            </a:endParaRPr>
          </a:p>
          <a:p>
            <a:pPr lvl="2"/>
            <a:r>
              <a:rPr lang="en-US" altLang="zh-CN" sz="2400" dirty="0">
                <a:cs typeface="Consolas" panose="020B0609020204030204" pitchFamily="49" charset="0"/>
              </a:rPr>
              <a:t>g++ -</a:t>
            </a:r>
            <a:r>
              <a:rPr lang="en-US" altLang="zh-CN" sz="2400" dirty="0" err="1">
                <a:cs typeface="Consolas" panose="020B0609020204030204" pitchFamily="49" charset="0"/>
              </a:rPr>
              <a:t>std</a:t>
            </a:r>
            <a:r>
              <a:rPr lang="en-US" altLang="zh-CN" sz="2400" dirty="0">
                <a:cs typeface="Consolas" panose="020B0609020204030204" pitchFamily="49" charset="0"/>
              </a:rPr>
              <a:t>=</a:t>
            </a:r>
            <a:r>
              <a:rPr lang="en-US" altLang="zh-CN" sz="2400" dirty="0" err="1">
                <a:cs typeface="Consolas" panose="020B0609020204030204" pitchFamily="49" charset="0"/>
              </a:rPr>
              <a:t>c++</a:t>
            </a:r>
            <a:r>
              <a:rPr lang="en-US" altLang="zh-CN" sz="2400" dirty="0">
                <a:cs typeface="Consolas" panose="020B0609020204030204" pitchFamily="49" charset="0"/>
              </a:rPr>
              <a:t>11 ex6.cpp –o ex6</a:t>
            </a:r>
            <a:endParaRPr lang="en-US" altLang="zh-CN" sz="2400" dirty="0">
              <a:cs typeface="Consolas" panose="020B0609020204030204" pitchFamily="49" charset="0"/>
            </a:endParaRPr>
          </a:p>
          <a:p>
            <a:pPr lvl="1"/>
            <a:r>
              <a:rPr lang="en-US" altLang="zh-CN" sz="2800" dirty="0" err="1">
                <a:cs typeface="Consolas" panose="020B0609020204030204" pitchFamily="49" charset="0"/>
              </a:rPr>
              <a:t>VSCode</a:t>
            </a:r>
            <a:r>
              <a:rPr lang="zh-CN" altLang="en-US" sz="2800" dirty="0">
                <a:cs typeface="Consolas" panose="020B0609020204030204" pitchFamily="49" charset="0"/>
              </a:rPr>
              <a:t>中</a:t>
            </a:r>
            <a:endParaRPr lang="en-US" altLang="zh-CN" sz="2800" dirty="0">
              <a:cs typeface="Consolas" panose="020B0609020204030204" pitchFamily="49" charset="0"/>
            </a:endParaRPr>
          </a:p>
          <a:p>
            <a:pPr lvl="2"/>
            <a:r>
              <a:rPr lang="zh-CN" altLang="en-US" sz="2400" dirty="0">
                <a:cs typeface="Consolas" panose="020B0609020204030204" pitchFamily="49" charset="0"/>
              </a:rPr>
              <a:t>查看</a:t>
            </a:r>
            <a:r>
              <a:rPr lang="en-US" altLang="zh-CN" sz="2400" dirty="0">
                <a:cs typeface="Consolas" panose="020B0609020204030204" pitchFamily="49" charset="0"/>
              </a:rPr>
              <a:t>-&gt;</a:t>
            </a:r>
            <a:r>
              <a:rPr lang="zh-CN" altLang="en-US" sz="2400" dirty="0">
                <a:cs typeface="Consolas" panose="020B0609020204030204" pitchFamily="49" charset="0"/>
              </a:rPr>
              <a:t>命令窗口</a:t>
            </a:r>
            <a:r>
              <a:rPr lang="en-US" altLang="zh-CN" sz="2400" dirty="0">
                <a:cs typeface="Consolas" panose="020B0609020204030204" pitchFamily="49" charset="0"/>
              </a:rPr>
              <a:t>-&gt;Edit Configuration</a:t>
            </a:r>
            <a:r>
              <a:rPr lang="zh-CN" altLang="en-US" sz="2400" dirty="0">
                <a:cs typeface="Consolas" panose="020B0609020204030204" pitchFamily="49" charset="0"/>
              </a:rPr>
              <a:t>可编辑</a:t>
            </a:r>
            <a:r>
              <a:rPr lang="en-US" altLang="zh-CN" sz="2400" dirty="0">
                <a:cs typeface="Consolas" panose="020B0609020204030204" pitchFamily="49" charset="0"/>
              </a:rPr>
              <a:t>.</a:t>
            </a:r>
            <a:r>
              <a:rPr lang="en-US" altLang="zh-CN" sz="2400" dirty="0" err="1">
                <a:cs typeface="Consolas" panose="020B0609020204030204" pitchFamily="49" charset="0"/>
              </a:rPr>
              <a:t>vscode</a:t>
            </a:r>
            <a:r>
              <a:rPr lang="en-US" altLang="zh-CN" sz="2400" dirty="0">
                <a:cs typeface="Consolas" panose="020B0609020204030204" pitchFamily="49" charset="0"/>
              </a:rPr>
              <a:t>/</a:t>
            </a:r>
            <a:r>
              <a:rPr lang="en-US" altLang="zh-CN" sz="2400" dirty="0" err="1">
                <a:cs typeface="Consolas" panose="020B0609020204030204" pitchFamily="49" charset="0"/>
              </a:rPr>
              <a:t>c_cpp_properties.json</a:t>
            </a:r>
            <a:r>
              <a:rPr lang="zh-CN" altLang="en-US" sz="2400" dirty="0">
                <a:cs typeface="Consolas" panose="020B0609020204030204" pitchFamily="49" charset="0"/>
              </a:rPr>
              <a:t>，在</a:t>
            </a:r>
            <a:r>
              <a:rPr lang="en-US" altLang="zh-CN" sz="2400" dirty="0" err="1">
                <a:cs typeface="Consolas" panose="020B0609020204030204" pitchFamily="49" charset="0"/>
              </a:rPr>
              <a:t>c++</a:t>
            </a:r>
            <a:r>
              <a:rPr lang="zh-CN" altLang="en-US" sz="2400" dirty="0">
                <a:cs typeface="Consolas" panose="020B0609020204030204" pitchFamily="49" charset="0"/>
              </a:rPr>
              <a:t>标准选项中修改当前使用的</a:t>
            </a:r>
            <a:r>
              <a:rPr lang="en-US" altLang="zh-CN" sz="2400" dirty="0" err="1">
                <a:cs typeface="Consolas" panose="020B0609020204030204" pitchFamily="49" charset="0"/>
              </a:rPr>
              <a:t>c++</a:t>
            </a:r>
            <a:r>
              <a:rPr lang="zh-CN" altLang="en-US" sz="2400" dirty="0">
                <a:cs typeface="Consolas" panose="020B0609020204030204" pitchFamily="49" charset="0"/>
              </a:rPr>
              <a:t>标准</a:t>
            </a:r>
            <a:r>
              <a:rPr lang="en-US" altLang="zh-CN" sz="2400" dirty="0">
                <a:cs typeface="Consolas" panose="020B0609020204030204" pitchFamily="49" charset="0"/>
              </a:rPr>
              <a:t> </a:t>
            </a:r>
            <a:endParaRPr lang="en-US" altLang="zh-CN" sz="2400" dirty="0">
              <a:cs typeface="Consolas" panose="020B0609020204030204" pitchFamily="49" charset="0"/>
            </a:endParaRPr>
          </a:p>
          <a:p>
            <a:pPr lvl="2"/>
            <a:endParaRPr lang="zh-CN" altLang="en-US" sz="2800" dirty="0">
              <a:cs typeface="Consolas" panose="020B0609020204030204" pitchFamily="49" charset="0"/>
            </a:endParaRPr>
          </a:p>
          <a:p>
            <a:pPr lvl="1"/>
            <a:endParaRPr lang="zh-CN" altLang="en-US" sz="2800" dirty="0">
              <a:cs typeface="Consolas" panose="020B0609020204030204" pitchFamily="49" charset="0"/>
            </a:endParaRPr>
          </a:p>
          <a:p>
            <a:pPr lvl="1"/>
            <a:endParaRPr lang="zh-CN" altLang="en-US" sz="2800" dirty="0"/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51520" y="176674"/>
            <a:ext cx="7886700" cy="1325563"/>
          </a:xfrm>
        </p:spPr>
        <p:txBody>
          <a:bodyPr/>
          <a:lstStyle/>
          <a:p>
            <a:pPr eaLnBrk="1" hangingPunct="1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MAKE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zh-CN" altLang="en-US" dirty="0"/>
              <a:t>使得大型编译工作自动化的一种工具</a:t>
            </a:r>
            <a:endParaRPr lang="zh-CN" altLang="en-US" dirty="0"/>
          </a:p>
          <a:p>
            <a:pPr lvl="1" eaLnBrk="1" hangingPunct="1">
              <a:lnSpc>
                <a:spcPct val="90000"/>
              </a:lnSpc>
            </a:pPr>
            <a:r>
              <a:rPr lang="zh-CN" altLang="en-US" dirty="0"/>
              <a:t>减少编译程序花费的时间</a:t>
            </a:r>
            <a:endParaRPr lang="zh-CN" altLang="en-US" dirty="0"/>
          </a:p>
          <a:p>
            <a:pPr lvl="1" eaLnBrk="1" hangingPunct="1">
              <a:lnSpc>
                <a:spcPct val="90000"/>
              </a:lnSpc>
            </a:pPr>
            <a:r>
              <a:rPr lang="zh-CN" altLang="en-US" dirty="0"/>
              <a:t>确保使用正确的选项进行编译</a:t>
            </a:r>
            <a:endParaRPr lang="zh-CN" altLang="en-US" dirty="0"/>
          </a:p>
          <a:p>
            <a:pPr lvl="1" eaLnBrk="1" hangingPunct="1">
              <a:lnSpc>
                <a:spcPct val="90000"/>
              </a:lnSpc>
            </a:pPr>
            <a:r>
              <a:rPr lang="zh-CN" altLang="en-US" dirty="0"/>
              <a:t>确保链接正确的程序模块、程序库</a:t>
            </a:r>
            <a:endParaRPr lang="zh-CN" altLang="en-US" dirty="0"/>
          </a:p>
          <a:p>
            <a:pPr lvl="1" eaLnBrk="1" hangingPunct="1">
              <a:lnSpc>
                <a:spcPct val="90000"/>
              </a:lnSpc>
            </a:pPr>
            <a:endParaRPr lang="zh-CN" altLang="en-US" dirty="0"/>
          </a:p>
          <a:p>
            <a:pPr eaLnBrk="1" hangingPunct="1">
              <a:lnSpc>
                <a:spcPct val="90000"/>
              </a:lnSpc>
            </a:pPr>
            <a:r>
              <a:rPr lang="zh-CN" altLang="en-US" dirty="0"/>
              <a:t>事实上，根据</a:t>
            </a:r>
            <a:r>
              <a:rPr lang="en-US" altLang="zh-CN" dirty="0"/>
              <a:t>MAKE</a:t>
            </a:r>
            <a:r>
              <a:rPr lang="zh-CN" altLang="en-US" dirty="0"/>
              <a:t>的机制，还可以</a:t>
            </a:r>
            <a:endParaRPr lang="zh-CN" altLang="en-US" dirty="0"/>
          </a:p>
          <a:p>
            <a:pPr lvl="1" eaLnBrk="1" hangingPunct="1">
              <a:lnSpc>
                <a:spcPct val="90000"/>
              </a:lnSpc>
            </a:pPr>
            <a:r>
              <a:rPr lang="zh-CN" altLang="en-US" dirty="0"/>
              <a:t>简化任务的重复执行过程</a:t>
            </a:r>
            <a:r>
              <a:rPr lang="zh-CN" altLang="en-US" dirty="0">
                <a:sym typeface="Wingdings" panose="05000000000000000000" pitchFamily="2" charset="2"/>
              </a:rPr>
              <a:t></a:t>
            </a:r>
            <a:endParaRPr lang="zh-CN" altLang="en-US" dirty="0"/>
          </a:p>
          <a:p>
            <a:pPr lvl="1" eaLnBrk="1" hangingPunct="1">
              <a:lnSpc>
                <a:spcPct val="90000"/>
              </a:lnSpc>
            </a:pPr>
            <a:r>
              <a:rPr lang="zh-CN" altLang="en-US" dirty="0"/>
              <a:t>减少说明文档的编写工作量 </a:t>
            </a:r>
            <a:r>
              <a:rPr lang="zh-CN" altLang="en-US" dirty="0">
                <a:sym typeface="Wingdings" panose="05000000000000000000" pitchFamily="2" charset="2"/>
              </a:rPr>
              <a:t> </a:t>
            </a:r>
            <a:endParaRPr lang="zh-CN" altLang="en-US" dirty="0">
              <a:sym typeface="Wingdings" panose="05000000000000000000" pitchFamily="2" charset="2"/>
            </a:endParaRPr>
          </a:p>
          <a:p>
            <a:pPr lvl="1" eaLnBrk="1" hangingPunct="1">
              <a:lnSpc>
                <a:spcPct val="90000"/>
              </a:lnSpc>
            </a:pPr>
            <a:r>
              <a:rPr lang="zh-CN" altLang="en-US" dirty="0"/>
              <a:t>其它创新性的想法</a:t>
            </a:r>
            <a:r>
              <a:rPr lang="zh-CN" altLang="en-US" dirty="0">
                <a:sym typeface="Wingdings" panose="05000000000000000000" pitchFamily="2" charset="2"/>
              </a:rPr>
              <a:t>  </a:t>
            </a:r>
            <a:endParaRPr lang="zh-CN" altLang="en-US" dirty="0">
              <a:sym typeface="Wingdings" panose="05000000000000000000" pitchFamily="2" charset="2"/>
            </a:endParaRPr>
          </a:p>
        </p:txBody>
      </p:sp>
      <p:sp>
        <p:nvSpPr>
          <p:cNvPr id="2560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28A745-C5A0-4584-90B0-A6DD4FB61FA9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251520" y="176674"/>
            <a:ext cx="7886700" cy="1325563"/>
          </a:xfrm>
        </p:spPr>
        <p:txBody>
          <a:bodyPr/>
          <a:lstStyle/>
          <a:p>
            <a:pPr eaLnBrk="1" hangingPunct="1"/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MAKE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工具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60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28650" y="1628801"/>
            <a:ext cx="7975798" cy="2952328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zh-CN" dirty="0" err="1"/>
              <a:t>Makefile</a:t>
            </a:r>
            <a:r>
              <a:rPr lang="zh-CN" altLang="en-US" dirty="0"/>
              <a:t>编写规则</a:t>
            </a:r>
            <a:endParaRPr lang="zh-CN" altLang="en-US" dirty="0"/>
          </a:p>
          <a:p>
            <a:pPr lvl="1"/>
            <a:r>
              <a:rPr lang="zh-CN" altLang="en-US" dirty="0"/>
              <a:t>如果工程没有编译过，那么我们的所有</a:t>
            </a:r>
            <a:r>
              <a:rPr lang="en-US" altLang="zh-CN" dirty="0" err="1"/>
              <a:t>cpp</a:t>
            </a:r>
            <a:r>
              <a:rPr lang="zh-CN" altLang="en-US" dirty="0"/>
              <a:t>文件都要编译并被链接。</a:t>
            </a:r>
            <a:endParaRPr lang="en-US" altLang="zh-CN" dirty="0"/>
          </a:p>
          <a:p>
            <a:pPr lvl="1"/>
            <a:r>
              <a:rPr lang="zh-CN" altLang="en-US" dirty="0"/>
              <a:t>如果工程的某几个</a:t>
            </a:r>
            <a:r>
              <a:rPr lang="en-US" altLang="zh-CN" dirty="0" err="1"/>
              <a:t>cpp</a:t>
            </a:r>
            <a:r>
              <a:rPr lang="zh-CN" altLang="en-US" dirty="0"/>
              <a:t>文件被修改，那么我们只编译被修改的</a:t>
            </a:r>
            <a:r>
              <a:rPr lang="en-US" altLang="zh-CN" dirty="0" err="1"/>
              <a:t>cpp</a:t>
            </a:r>
            <a:r>
              <a:rPr lang="zh-CN" altLang="en-US" dirty="0"/>
              <a:t>文件，并链接目标程序。</a:t>
            </a:r>
            <a:endParaRPr lang="en-US" altLang="zh-CN" dirty="0"/>
          </a:p>
          <a:p>
            <a:pPr lvl="1"/>
            <a:r>
              <a:rPr lang="zh-CN" altLang="en-US" dirty="0"/>
              <a:t>如果工程的头文件被改变了，那么我们需要编译引用了这几个头文件的</a:t>
            </a:r>
            <a:r>
              <a:rPr lang="en-US" altLang="zh-CN" dirty="0" err="1"/>
              <a:t>cpp</a:t>
            </a:r>
            <a:r>
              <a:rPr lang="zh-CN" altLang="en-US" dirty="0"/>
              <a:t>文件，并链接目标程序。</a:t>
            </a:r>
            <a:endParaRPr lang="en-US" altLang="zh-CN" dirty="0"/>
          </a:p>
        </p:txBody>
      </p:sp>
      <p:sp>
        <p:nvSpPr>
          <p:cNvPr id="2560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28A745-C5A0-4584-90B0-A6DD4FB61FA9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745482" y="4597952"/>
            <a:ext cx="7416824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&lt;</a:t>
            </a:r>
            <a:r>
              <a:rPr lang="en-US" altLang="zh-CN" sz="2800" b="1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target&gt; : &lt;prerequisites&gt;</a:t>
            </a:r>
            <a:br>
              <a:rPr lang="en-US" altLang="zh-CN" sz="2800" b="1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altLang="zh-CN" sz="2800" b="1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 [tab]		&lt;command&gt;</a:t>
            </a:r>
            <a:endParaRPr lang="zh-CN" altLang="en-US" sz="3200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72666" y="5568882"/>
            <a:ext cx="797579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prerequisites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中如果有一个以上的文件比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target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文件要新的话，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command</a:t>
            </a:r>
            <a:r>
              <a:rPr lang="zh-CN" altLang="en-US" sz="2800" dirty="0">
                <a:latin typeface="华文楷体" panose="02010600040101010101" pitchFamily="2" charset="-122"/>
                <a:ea typeface="华文楷体" panose="02010600040101010101" pitchFamily="2" charset="-122"/>
              </a:rPr>
              <a:t>所定义的命令就会被执行</a:t>
            </a:r>
            <a:endParaRPr lang="zh-CN" altLang="en-US" sz="32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628650" y="4581129"/>
            <a:ext cx="165618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格式</a:t>
            </a:r>
            <a:r>
              <a:rPr lang="en-US" altLang="zh-CN" sz="2800" b="1" dirty="0">
                <a:latin typeface="华文楷体" panose="02010600040101010101" pitchFamily="2" charset="-122"/>
                <a:ea typeface="华文楷体" panose="02010600040101010101" pitchFamily="2" charset="-122"/>
              </a:rPr>
              <a:t>:</a:t>
            </a:r>
            <a:endParaRPr lang="zh-CN" altLang="en-US" sz="28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90A12D8-3FD9-4E6A-B733-3E00480EC67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26627" name="Rectangle 2"/>
          <p:cNvSpPr>
            <a:spLocks noGrp="1" noChangeArrowheads="1"/>
          </p:cNvSpPr>
          <p:nvPr>
            <p:ph type="title"/>
          </p:nvPr>
        </p:nvSpPr>
        <p:spPr>
          <a:xfrm>
            <a:off x="171450" y="160338"/>
            <a:ext cx="7886700" cy="1325563"/>
          </a:xfrm>
        </p:spPr>
        <p:txBody>
          <a:bodyPr/>
          <a:lstStyle/>
          <a:p>
            <a:pPr eaLnBrk="1" hangingPunct="1"/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百闻不如一见，来个例子吧</a:t>
            </a:r>
            <a:r>
              <a:rPr lang="en-US" altLang="zh-CN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(1)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628" name="Text Box 4"/>
          <p:cNvSpPr txBox="1">
            <a:spLocks noChangeArrowheads="1"/>
          </p:cNvSpPr>
          <p:nvPr/>
        </p:nvSpPr>
        <p:spPr bwMode="auto">
          <a:xfrm>
            <a:off x="1258888" y="1916113"/>
            <a:ext cx="6160661" cy="3693319"/>
          </a:xfrm>
          <a:prstGeom prst="rect">
            <a:avLst/>
          </a:prstGeom>
          <a:noFill/>
          <a:ln w="9525">
            <a:solidFill>
              <a:schemeClr val="folHlink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# THUOOP</a:t>
            </a:r>
            <a:endParaRPr lang="en-US" altLang="zh-CN" sz="1800" b="1" dirty="0">
              <a:solidFill>
                <a:srgbClr val="33CC33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# C++ Course for THU2020</a:t>
            </a:r>
            <a:r>
              <a:rPr lang="zh-CN" altLang="en-US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on</a:t>
            </a:r>
            <a:r>
              <a:rPr lang="zh-CN" altLang="en-US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Linux</a:t>
            </a:r>
            <a:endParaRPr lang="en-US" altLang="zh-CN" sz="1800" b="1" dirty="0">
              <a:solidFill>
                <a:srgbClr val="33CC33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#</a:t>
            </a:r>
            <a:endParaRPr lang="en-US" altLang="zh-CN" sz="1800" b="1" dirty="0">
              <a:solidFill>
                <a:srgbClr val="33CC33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all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 main test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main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 main.cpp student.cpp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-o main main.cpp student.cpp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test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 student.cpp student_test.cpp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-o test student_test.cpp student.cpp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clean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rm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 main</a:t>
            </a:r>
            <a:r>
              <a:rPr lang="zh-CN" altLang="en-US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test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sp>
        <p:nvSpPr>
          <p:cNvPr id="26629" name="AutoShape 6"/>
          <p:cNvSpPr>
            <a:spLocks noChangeArrowheads="1"/>
          </p:cNvSpPr>
          <p:nvPr/>
        </p:nvSpPr>
        <p:spPr bwMode="auto">
          <a:xfrm>
            <a:off x="5435600" y="1485901"/>
            <a:ext cx="1800696" cy="431799"/>
          </a:xfrm>
          <a:prstGeom prst="wedgeRoundRectCallout">
            <a:avLst>
              <a:gd name="adj1" fmla="val -96792"/>
              <a:gd name="adj2" fmla="val 156606"/>
              <a:gd name="adj3" fmla="val 16667"/>
            </a:avLst>
          </a:prstGeom>
          <a:solidFill>
            <a:srgbClr val="33CC33"/>
          </a:solidFill>
          <a:ln w="9525">
            <a:solidFill>
              <a:schemeClr val="tx1"/>
            </a:solidFill>
            <a:miter lim="800000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000" b="1" dirty="0">
                <a:solidFill>
                  <a:schemeClr val="bg1"/>
                </a:solidFill>
                <a:latin typeface="+mn-ea"/>
                <a:ea typeface="+mn-ea"/>
              </a:rPr>
              <a:t>注释以</a:t>
            </a:r>
            <a:r>
              <a:rPr lang="en-US" altLang="zh-CN" sz="2000" b="1" dirty="0">
                <a:solidFill>
                  <a:schemeClr val="bg1"/>
                </a:solidFill>
                <a:latin typeface="+mn-ea"/>
                <a:ea typeface="+mn-ea"/>
              </a:rPr>
              <a:t>#</a:t>
            </a:r>
            <a:r>
              <a:rPr lang="zh-CN" altLang="en-US" sz="2000" b="1" dirty="0">
                <a:solidFill>
                  <a:schemeClr val="bg1"/>
                </a:solidFill>
                <a:latin typeface="+mn-ea"/>
                <a:ea typeface="+mn-ea"/>
              </a:rPr>
              <a:t>开头</a:t>
            </a:r>
            <a:endParaRPr lang="zh-CN" altLang="en-US" sz="2000" b="1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6630" name="AutoShape 7"/>
          <p:cNvSpPr>
            <a:spLocks noChangeArrowheads="1"/>
          </p:cNvSpPr>
          <p:nvPr/>
        </p:nvSpPr>
        <p:spPr bwMode="auto">
          <a:xfrm>
            <a:off x="107950" y="5373688"/>
            <a:ext cx="1079500" cy="576262"/>
          </a:xfrm>
          <a:prstGeom prst="wedgeRoundRectCallout">
            <a:avLst>
              <a:gd name="adj1" fmla="val 71619"/>
              <a:gd name="adj2" fmla="val -336225"/>
              <a:gd name="adj3" fmla="val 16667"/>
            </a:avLst>
          </a:prstGeom>
          <a:solidFill>
            <a:srgbClr val="FF0000"/>
          </a:solidFill>
          <a:ln w="9525">
            <a:solidFill>
              <a:schemeClr val="tx1"/>
            </a:solidFill>
            <a:miter lim="800000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600" dirty="0">
                <a:solidFill>
                  <a:schemeClr val="bg1"/>
                </a:solidFill>
                <a:latin typeface="+mn-ea"/>
                <a:ea typeface="+mn-ea"/>
              </a:rPr>
              <a:t>冒号前为“任务”名</a:t>
            </a:r>
            <a:endParaRPr lang="zh-CN" altLang="en-US" sz="16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6631" name="AutoShape 8"/>
          <p:cNvSpPr>
            <a:spLocks noChangeArrowheads="1"/>
          </p:cNvSpPr>
          <p:nvPr/>
        </p:nvSpPr>
        <p:spPr bwMode="auto">
          <a:xfrm>
            <a:off x="6805612" y="6021660"/>
            <a:ext cx="1726827" cy="647700"/>
          </a:xfrm>
          <a:prstGeom prst="wedgeRoundRectCallout">
            <a:avLst>
              <a:gd name="adj1" fmla="val -92856"/>
              <a:gd name="adj2" fmla="val -258542"/>
              <a:gd name="adj3" fmla="val 16667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solidFill>
                  <a:schemeClr val="bg1"/>
                </a:solidFill>
                <a:latin typeface="+mn-ea"/>
                <a:ea typeface="+mn-ea"/>
              </a:rPr>
              <a:t>完成“任务”的指令（过程）</a:t>
            </a:r>
            <a:endParaRPr lang="zh-CN" altLang="en-US" sz="1800" dirty="0">
              <a:solidFill>
                <a:schemeClr val="bg1"/>
              </a:solidFill>
              <a:latin typeface="+mn-ea"/>
              <a:ea typeface="+mn-ea"/>
            </a:endParaRPr>
          </a:p>
        </p:txBody>
      </p:sp>
      <p:sp>
        <p:nvSpPr>
          <p:cNvPr id="26632" name="AutoShape 9"/>
          <p:cNvSpPr>
            <a:spLocks noChangeArrowheads="1"/>
          </p:cNvSpPr>
          <p:nvPr/>
        </p:nvSpPr>
        <p:spPr bwMode="auto">
          <a:xfrm>
            <a:off x="6732587" y="2565400"/>
            <a:ext cx="1799851" cy="647700"/>
          </a:xfrm>
          <a:prstGeom prst="wedgeRoundRectCallout">
            <a:avLst>
              <a:gd name="adj1" fmla="val -148347"/>
              <a:gd name="adj2" fmla="val 70111"/>
              <a:gd name="adj3" fmla="val 16667"/>
            </a:avLst>
          </a:prstGeom>
          <a:solidFill>
            <a:srgbClr val="FFFF99"/>
          </a:solidFill>
          <a:ln w="9525">
            <a:solidFill>
              <a:schemeClr val="tx1"/>
            </a:solidFill>
            <a:miter lim="800000"/>
          </a:ln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1800" dirty="0">
                <a:solidFill>
                  <a:srgbClr val="FF0000"/>
                </a:solidFill>
                <a:latin typeface="+mn-ea"/>
                <a:ea typeface="+mn-ea"/>
              </a:rPr>
              <a:t>冒号后为“任务”的“条件”</a:t>
            </a:r>
            <a:endParaRPr lang="zh-CN" altLang="en-US" sz="18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3" name="椭圆形标注 2"/>
          <p:cNvSpPr/>
          <p:nvPr/>
        </p:nvSpPr>
        <p:spPr>
          <a:xfrm>
            <a:off x="2771800" y="5968207"/>
            <a:ext cx="2952328" cy="773161"/>
          </a:xfrm>
          <a:prstGeom prst="wedgeEllipseCallout">
            <a:avLst>
              <a:gd name="adj1" fmla="val -88044"/>
              <a:gd name="adj2" fmla="val -112835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000" dirty="0">
                <a:solidFill>
                  <a:srgbClr val="002060"/>
                </a:solidFill>
                <a:latin typeface="+mn-ea"/>
              </a:rPr>
              <a:t>指令前必须为</a:t>
            </a:r>
            <a:r>
              <a:rPr lang="en-US" altLang="zh-CN" sz="2000" dirty="0">
                <a:solidFill>
                  <a:srgbClr val="002060"/>
                </a:solidFill>
                <a:latin typeface="+mn-ea"/>
              </a:rPr>
              <a:t>Tab</a:t>
            </a:r>
            <a:endParaRPr lang="en-US" altLang="zh-CN" sz="2000" dirty="0">
              <a:solidFill>
                <a:srgbClr val="002060"/>
              </a:solidFill>
              <a:latin typeface="+mn-e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源程序的结构</a:t>
            </a:r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5636943" y="1514203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FF0000"/>
                </a:solidFill>
              </a:rPr>
              <a:t>头文件与编译指令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717724" y="3212976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8000"/>
                </a:solidFill>
              </a:rPr>
              <a:t>辅助函数定义</a:t>
            </a:r>
            <a:endParaRPr lang="zh-CN" altLang="en-US" sz="2800" b="1" dirty="0">
              <a:solidFill>
                <a:srgbClr val="00800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030446" y="1286068"/>
            <a:ext cx="4325223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FF0000"/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8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iostream</a:t>
            </a:r>
            <a:r>
              <a:rPr lang="en-US" altLang="zh-CN" sz="2800" b="1" dirty="0">
                <a:solidFill>
                  <a:srgbClr val="FF0000"/>
                </a:solidFill>
                <a:latin typeface="Consolas" panose="020B0609020204030204" pitchFamily="49" charset="0"/>
              </a:rPr>
              <a:t>&gt;</a:t>
            </a:r>
            <a:endParaRPr lang="en-US" altLang="zh-CN" sz="2800" b="1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rgbClr val="FF0000"/>
                </a:solidFill>
                <a:latin typeface="Consolas" panose="020B0609020204030204" pitchFamily="49" charset="0"/>
              </a:rPr>
              <a:t>using namespace </a:t>
            </a:r>
            <a:r>
              <a:rPr lang="en-US" altLang="zh-CN" sz="2800" b="1" dirty="0" err="1">
                <a:solidFill>
                  <a:srgbClr val="FF0000"/>
                </a:solidFill>
                <a:latin typeface="Consolas" panose="020B0609020204030204" pitchFamily="49" charset="0"/>
              </a:rPr>
              <a:t>std</a:t>
            </a:r>
            <a:r>
              <a:rPr lang="en-US" altLang="zh-CN" sz="2800" b="1" dirty="0">
                <a:solidFill>
                  <a:srgbClr val="FF0000"/>
                </a:solidFill>
                <a:latin typeface="Consolas" panose="020B0609020204030204" pitchFamily="49" charset="0"/>
              </a:rPr>
              <a:t>;</a:t>
            </a:r>
            <a:endParaRPr lang="en-US" altLang="zh-CN" sz="2800" b="1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endParaRPr lang="en-US" altLang="zh-CN" sz="2800" b="1" dirty="0">
              <a:solidFill>
                <a:srgbClr val="FF0000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008000"/>
                </a:solidFill>
                <a:latin typeface="Consolas" panose="020B0609020204030204" pitchFamily="49" charset="0"/>
              </a:rPr>
              <a:t> add(</a:t>
            </a:r>
            <a:r>
              <a:rPr lang="en-US" altLang="zh-CN" sz="28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008000"/>
                </a:solidFill>
                <a:latin typeface="Consolas" panose="020B0609020204030204" pitchFamily="49" charset="0"/>
              </a:rPr>
              <a:t> a, </a:t>
            </a:r>
            <a:r>
              <a:rPr lang="en-US" altLang="zh-CN" sz="2800" b="1" dirty="0" err="1">
                <a:solidFill>
                  <a:srgbClr val="008000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008000"/>
                </a:solidFill>
                <a:latin typeface="Consolas" panose="020B0609020204030204" pitchFamily="49" charset="0"/>
              </a:rPr>
              <a:t> b)</a:t>
            </a:r>
            <a:endParaRPr lang="en-US" altLang="zh-CN" sz="2800" b="1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rgbClr val="008000"/>
                </a:solidFill>
                <a:latin typeface="Consolas" panose="020B0609020204030204" pitchFamily="49" charset="0"/>
              </a:rPr>
              <a:t>{</a:t>
            </a:r>
            <a:endParaRPr lang="en-US" altLang="zh-CN" sz="2800" b="1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rgbClr val="008000"/>
                </a:solidFill>
                <a:latin typeface="Consolas" panose="020B0609020204030204" pitchFamily="49" charset="0"/>
              </a:rPr>
              <a:t>	return a + b;</a:t>
            </a:r>
            <a:endParaRPr lang="en-US" altLang="zh-CN" sz="2800" b="1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rgbClr val="008000"/>
                </a:solidFill>
                <a:latin typeface="Consolas" panose="020B0609020204030204" pitchFamily="49" charset="0"/>
              </a:rPr>
              <a:t>}</a:t>
            </a:r>
            <a:endParaRPr lang="en-US" altLang="zh-CN" sz="2800" b="1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 err="1">
                <a:solidFill>
                  <a:srgbClr val="0066CC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800" b="1" dirty="0">
                <a:solidFill>
                  <a:srgbClr val="0066CC"/>
                </a:solidFill>
                <a:latin typeface="Consolas" panose="020B0609020204030204" pitchFamily="49" charset="0"/>
              </a:rPr>
              <a:t> main() </a:t>
            </a:r>
            <a:endParaRPr lang="en-US" altLang="zh-CN" sz="2800" b="1" dirty="0">
              <a:solidFill>
                <a:srgbClr val="0066CC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rgbClr val="0066CC"/>
                </a:solidFill>
                <a:latin typeface="Consolas" panose="020B0609020204030204" pitchFamily="49" charset="0"/>
              </a:rPr>
              <a:t>{</a:t>
            </a:r>
            <a:endParaRPr lang="en-US" altLang="zh-CN" sz="2800" b="1" dirty="0">
              <a:solidFill>
                <a:srgbClr val="0066CC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rgbClr val="0066CC"/>
                </a:solidFill>
                <a:latin typeface="Consolas" panose="020B0609020204030204" pitchFamily="49" charset="0"/>
              </a:rPr>
              <a:t>	</a:t>
            </a:r>
            <a:r>
              <a:rPr lang="en-US" altLang="zh-CN" sz="2800" b="1" dirty="0" err="1">
                <a:solidFill>
                  <a:srgbClr val="0066CC"/>
                </a:solidFill>
                <a:latin typeface="Consolas" panose="020B0609020204030204" pitchFamily="49" charset="0"/>
              </a:rPr>
              <a:t>cout</a:t>
            </a:r>
            <a:r>
              <a:rPr lang="en-US" altLang="zh-CN" sz="2800" b="1" dirty="0">
                <a:solidFill>
                  <a:srgbClr val="0066CC"/>
                </a:solidFill>
                <a:latin typeface="Consolas" panose="020B0609020204030204" pitchFamily="49" charset="0"/>
              </a:rPr>
              <a:t> &lt;&lt; add(3, 4);</a:t>
            </a:r>
            <a:endParaRPr lang="en-US" altLang="zh-CN" sz="2800" b="1" dirty="0">
              <a:solidFill>
                <a:srgbClr val="0066CC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rgbClr val="0066CC"/>
                </a:solidFill>
                <a:latin typeface="Consolas" panose="020B0609020204030204" pitchFamily="49" charset="0"/>
              </a:rPr>
              <a:t>	return 0;</a:t>
            </a:r>
            <a:endParaRPr lang="en-US" altLang="zh-CN" sz="2800" b="1" dirty="0">
              <a:solidFill>
                <a:srgbClr val="0066CC"/>
              </a:solidFill>
              <a:latin typeface="Consolas" panose="020B0609020204030204" pitchFamily="49" charset="0"/>
            </a:endParaRPr>
          </a:p>
          <a:p>
            <a:r>
              <a:rPr lang="en-US" altLang="zh-CN" sz="2800" b="1" dirty="0">
                <a:solidFill>
                  <a:srgbClr val="0066CC"/>
                </a:solidFill>
                <a:latin typeface="Consolas" panose="020B0609020204030204" pitchFamily="49" charset="0"/>
              </a:rPr>
              <a:t>}	</a:t>
            </a:r>
            <a:endParaRPr lang="zh-CN" altLang="en-US" sz="2800" b="1" dirty="0">
              <a:solidFill>
                <a:srgbClr val="0066CC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右大括号 6"/>
          <p:cNvSpPr/>
          <p:nvPr/>
        </p:nvSpPr>
        <p:spPr>
          <a:xfrm>
            <a:off x="5326437" y="1423128"/>
            <a:ext cx="288032" cy="70537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右大括号 7"/>
          <p:cNvSpPr/>
          <p:nvPr/>
        </p:nvSpPr>
        <p:spPr>
          <a:xfrm>
            <a:off x="5355669" y="2839766"/>
            <a:ext cx="281274" cy="1381322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大括号 8"/>
          <p:cNvSpPr/>
          <p:nvPr/>
        </p:nvSpPr>
        <p:spPr>
          <a:xfrm>
            <a:off x="5355669" y="4509120"/>
            <a:ext cx="281274" cy="1800200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718529" y="5147610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>
                <a:solidFill>
                  <a:srgbClr val="0066CC"/>
                </a:solidFill>
              </a:rPr>
              <a:t>主函数定义</a:t>
            </a:r>
            <a:endParaRPr lang="zh-CN" altLang="en-US" sz="2800" b="1">
              <a:solidFill>
                <a:srgbClr val="0066CC"/>
              </a:solidFill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chemeClr val="hlink"/>
                </a:solidFill>
                <a:ea typeface="宋体" panose="02010600030101010101" pitchFamily="2" charset="-122"/>
              </a:rPr>
              <a:t>3</a:t>
            </a:r>
            <a:endParaRPr lang="en-US" altLang="zh-CN" sz="1400" dirty="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5"/>
          <p:cNvSpPr>
            <a:spLocks noChangeArrowheads="1"/>
          </p:cNvSpPr>
          <p:nvPr/>
        </p:nvSpPr>
        <p:spPr bwMode="auto">
          <a:xfrm>
            <a:off x="1189038" y="1197943"/>
            <a:ext cx="7127875" cy="1008062"/>
          </a:xfrm>
          <a:prstGeom prst="rect">
            <a:avLst/>
          </a:prstGeom>
          <a:solidFill>
            <a:srgbClr val="FFFF99"/>
          </a:solidFill>
          <a:ln w="9525">
            <a:solidFill>
              <a:srgbClr val="FF9900"/>
            </a:solidFill>
            <a:prstDash val="dashDot"/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28675" name="Rectangle 2"/>
          <p:cNvSpPr>
            <a:spLocks noGrp="1" noChangeArrowheads="1"/>
          </p:cNvSpPr>
          <p:nvPr>
            <p:ph type="title"/>
          </p:nvPr>
        </p:nvSpPr>
        <p:spPr>
          <a:xfrm>
            <a:off x="168292" y="97299"/>
            <a:ext cx="7886700" cy="1325563"/>
          </a:xfrm>
        </p:spPr>
        <p:txBody>
          <a:bodyPr/>
          <a:lstStyle/>
          <a:p>
            <a:pPr eaLnBrk="1" hangingPunct="1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编写 </a:t>
            </a:r>
            <a:r>
              <a:rPr lang="en-US" altLang="zh-CN" b="1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Makefile</a:t>
            </a:r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的基本方法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60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8312" y="1196752"/>
            <a:ext cx="8352159" cy="5329237"/>
          </a:xfrm>
        </p:spPr>
        <p:txBody>
          <a:bodyPr/>
          <a:lstStyle/>
          <a:p>
            <a:pPr marL="609600" indent="-609600" eaLnBrk="1" hangingPunct="1">
              <a:lnSpc>
                <a:spcPct val="9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/>
              <a:t>不怕学习技术（值得学习与掌握的技术）</a:t>
            </a:r>
            <a:endParaRPr lang="zh-CN" altLang="en-US" dirty="0"/>
          </a:p>
          <a:p>
            <a:pPr marL="609600" indent="-609600" eaLnBrk="1" hangingPunct="1">
              <a:lnSpc>
                <a:spcPct val="90000"/>
              </a:lnSpc>
              <a:buFont typeface="Wingdings" panose="05000000000000000000" pitchFamily="2" charset="2"/>
              <a:buChar char="ü"/>
              <a:defRPr/>
            </a:pPr>
            <a:r>
              <a:rPr lang="zh-CN" altLang="en-US" dirty="0"/>
              <a:t>不怕付出劳动（绝对不会降低工作效率）</a:t>
            </a:r>
            <a:endParaRPr lang="zh-CN" altLang="en-US" dirty="0"/>
          </a:p>
          <a:p>
            <a:pPr marL="609600" indent="-609600" eaLnBrk="1" hangingPunct="1">
              <a:lnSpc>
                <a:spcPct val="90000"/>
              </a:lnSpc>
              <a:buFontTx/>
              <a:buAutoNum type="arabicPeriod"/>
              <a:defRPr/>
            </a:pPr>
            <a:r>
              <a:rPr lang="zh-CN" altLang="en-US" dirty="0"/>
              <a:t>从一个例子入手</a:t>
            </a:r>
            <a:endParaRPr lang="zh-CN" altLang="en-US" dirty="0"/>
          </a:p>
          <a:p>
            <a:pPr marL="609600" indent="-609600" eaLnBrk="1" hangingPunct="1">
              <a:lnSpc>
                <a:spcPct val="90000"/>
              </a:lnSpc>
              <a:buFontTx/>
              <a:buAutoNum type="arabicPeriod"/>
              <a:defRPr/>
            </a:pPr>
            <a:r>
              <a:rPr lang="zh-CN" altLang="en-US" dirty="0"/>
              <a:t>列出源程序清单</a:t>
            </a:r>
            <a:endParaRPr lang="zh-CN" altLang="en-US" dirty="0"/>
          </a:p>
          <a:p>
            <a:pPr marL="609600" indent="-609600" eaLnBrk="1" hangingPunct="1">
              <a:lnSpc>
                <a:spcPct val="90000"/>
              </a:lnSpc>
              <a:buFontTx/>
              <a:buAutoNum type="arabicPeriod"/>
              <a:defRPr/>
            </a:pPr>
            <a:r>
              <a:rPr lang="zh-CN" altLang="en-US" dirty="0"/>
              <a:t>搞清楚几个最基本的编译器参数选项</a:t>
            </a:r>
            <a:endParaRPr lang="en-US" altLang="zh-CN" dirty="0"/>
          </a:p>
          <a:p>
            <a:pPr marL="1409700" lvl="2" indent="-609600" eaLnBrk="1" hangingPunct="1">
              <a:lnSpc>
                <a:spcPct val="90000"/>
              </a:lnSpc>
              <a:defRPr/>
            </a:pPr>
            <a:r>
              <a:rPr lang="en-US" altLang="zh-CN" dirty="0"/>
              <a:t>g++ -o</a:t>
            </a:r>
            <a:r>
              <a:rPr lang="zh-CN" altLang="en-US" dirty="0"/>
              <a:t>：指定生成文件名称</a:t>
            </a:r>
            <a:endParaRPr lang="en-US" altLang="zh-CN" dirty="0"/>
          </a:p>
          <a:p>
            <a:pPr marL="1409700" lvl="2" indent="-609600" eaLnBrk="1" hangingPunct="1">
              <a:lnSpc>
                <a:spcPct val="90000"/>
              </a:lnSpc>
              <a:defRPr/>
            </a:pPr>
            <a:r>
              <a:rPr lang="en-US" altLang="zh-CN" dirty="0"/>
              <a:t>g++ -c</a:t>
            </a:r>
            <a:r>
              <a:rPr lang="zh-CN" altLang="en-US" dirty="0"/>
              <a:t>：要求只编译不链接</a:t>
            </a:r>
            <a:endParaRPr lang="en-US" altLang="zh-CN" dirty="0"/>
          </a:p>
          <a:p>
            <a:pPr marL="0" indent="0">
              <a:buNone/>
              <a:defRPr/>
            </a:pPr>
            <a:r>
              <a:rPr lang="en-US" altLang="zh-CN" i="1" dirty="0">
                <a:solidFill>
                  <a:srgbClr val="002060"/>
                </a:solidFill>
              </a:rPr>
              <a:t>4. </a:t>
            </a:r>
            <a:r>
              <a:rPr lang="zh-CN" altLang="en-US" dirty="0">
                <a:solidFill>
                  <a:srgbClr val="002060"/>
                </a:solidFill>
              </a:rPr>
              <a:t>更多</a:t>
            </a:r>
            <a:r>
              <a:rPr lang="en-US" altLang="zh-CN" dirty="0">
                <a:solidFill>
                  <a:srgbClr val="002060"/>
                </a:solidFill>
              </a:rPr>
              <a:t>Make</a:t>
            </a:r>
            <a:r>
              <a:rPr lang="zh-CN" altLang="en-US" dirty="0">
                <a:solidFill>
                  <a:srgbClr val="002060"/>
                </a:solidFill>
              </a:rPr>
              <a:t>用法 </a:t>
            </a:r>
            <a:r>
              <a:rPr lang="en-US" altLang="zh-CN" sz="1400" dirty="0">
                <a:solidFill>
                  <a:srgbClr val="C00000"/>
                </a:solidFill>
              </a:rPr>
              <a:t>http://www.ruanyifeng.com/blog/2015/02/make.html</a:t>
            </a:r>
            <a:endParaRPr lang="en-US" altLang="zh-CN" sz="1600" dirty="0">
              <a:solidFill>
                <a:srgbClr val="C00000"/>
              </a:solidFill>
            </a:endParaRPr>
          </a:p>
          <a:p>
            <a:pPr marL="0" indent="0" eaLnBrk="1" hangingPunct="1">
              <a:lnSpc>
                <a:spcPct val="90000"/>
              </a:lnSpc>
              <a:buFontTx/>
              <a:buNone/>
              <a:defRPr/>
            </a:pPr>
            <a:r>
              <a:rPr lang="zh-CN" altLang="en-US" sz="2800" i="1" dirty="0">
                <a:solidFill>
                  <a:srgbClr val="660066"/>
                </a:solidFill>
              </a:rPr>
              <a:t>课后尝试：</a:t>
            </a:r>
            <a:r>
              <a:rPr lang="zh-TW" altLang="en-US" sz="2800" i="1" dirty="0">
                <a:solidFill>
                  <a:srgbClr val="660066"/>
                </a:solidFill>
              </a:rPr>
              <a:t>可用来提高效率的</a:t>
            </a:r>
            <a:r>
              <a:rPr lang="zh-CN" altLang="en-US" sz="2800" i="1" dirty="0">
                <a:solidFill>
                  <a:srgbClr val="660066"/>
                </a:solidFill>
              </a:rPr>
              <a:t>几个</a:t>
            </a:r>
            <a:r>
              <a:rPr lang="en-US" altLang="zh-CN" sz="2800" i="1" dirty="0">
                <a:solidFill>
                  <a:srgbClr val="660066"/>
                </a:solidFill>
              </a:rPr>
              <a:t>MAKE</a:t>
            </a:r>
            <a:r>
              <a:rPr lang="zh-CN" altLang="en-US" sz="2800" i="1" dirty="0">
                <a:solidFill>
                  <a:srgbClr val="660066"/>
                </a:solidFill>
              </a:rPr>
              <a:t>宏</a:t>
            </a:r>
            <a:endParaRPr lang="zh-CN" altLang="en-US" sz="2800" i="1" dirty="0">
              <a:solidFill>
                <a:srgbClr val="660066"/>
              </a:solidFill>
            </a:endParaRPr>
          </a:p>
          <a:p>
            <a:pPr marL="1371600" lvl="2" indent="-457200" eaLnBrk="1" hangingPunct="1">
              <a:lnSpc>
                <a:spcPct val="90000"/>
              </a:lnSpc>
              <a:defRPr/>
            </a:pPr>
            <a:r>
              <a:rPr lang="en-US" altLang="zh-CN" sz="2000" b="1" i="1" dirty="0">
                <a:solidFill>
                  <a:srgbClr val="660066"/>
                </a:solidFill>
              </a:rPr>
              <a:t>$@</a:t>
            </a:r>
            <a:r>
              <a:rPr lang="zh-CN" altLang="en-US" sz="2000" i="1" dirty="0">
                <a:solidFill>
                  <a:srgbClr val="660066"/>
                </a:solidFill>
              </a:rPr>
              <a:t>代表目标的全名（含后缀）</a:t>
            </a:r>
            <a:endParaRPr lang="zh-CN" altLang="en-US" sz="2000" i="1" dirty="0">
              <a:solidFill>
                <a:srgbClr val="660066"/>
              </a:solidFill>
            </a:endParaRPr>
          </a:p>
          <a:p>
            <a:pPr marL="1371600" lvl="2" indent="-457200" eaLnBrk="1" hangingPunct="1">
              <a:lnSpc>
                <a:spcPct val="90000"/>
              </a:lnSpc>
              <a:defRPr/>
            </a:pPr>
            <a:r>
              <a:rPr lang="en-US" altLang="zh-CN" sz="2000" b="1" i="1" dirty="0">
                <a:solidFill>
                  <a:srgbClr val="660066"/>
                </a:solidFill>
              </a:rPr>
              <a:t>$*</a:t>
            </a:r>
            <a:r>
              <a:rPr lang="zh-CN" altLang="en-US" sz="2000" i="1" dirty="0">
                <a:solidFill>
                  <a:srgbClr val="660066"/>
                </a:solidFill>
              </a:rPr>
              <a:t>代表无后缀的目标名</a:t>
            </a:r>
            <a:endParaRPr lang="zh-CN" altLang="en-US" sz="2000" i="1" dirty="0">
              <a:solidFill>
                <a:srgbClr val="660066"/>
              </a:solidFill>
            </a:endParaRPr>
          </a:p>
          <a:p>
            <a:pPr marL="1371600" lvl="2" indent="-457200" eaLnBrk="1" hangingPunct="1">
              <a:lnSpc>
                <a:spcPct val="90000"/>
              </a:lnSpc>
              <a:defRPr/>
            </a:pPr>
            <a:r>
              <a:rPr lang="en-US" altLang="zh-CN" sz="2000" b="1" i="1" dirty="0">
                <a:solidFill>
                  <a:srgbClr val="660066"/>
                </a:solidFill>
              </a:rPr>
              <a:t>$&lt;</a:t>
            </a:r>
            <a:r>
              <a:rPr lang="zh-CN" altLang="en-US" sz="2000" i="1" dirty="0">
                <a:solidFill>
                  <a:srgbClr val="660066"/>
                </a:solidFill>
              </a:rPr>
              <a:t>代表规则中的源程序名</a:t>
            </a:r>
            <a:endParaRPr lang="en-US" altLang="zh-CN" sz="2000" i="1" dirty="0">
              <a:solidFill>
                <a:srgbClr val="660066"/>
              </a:solidFill>
            </a:endParaRPr>
          </a:p>
          <a:p>
            <a:pPr marL="1371600" lvl="2" indent="-457200" eaLnBrk="1" hangingPunct="1">
              <a:lnSpc>
                <a:spcPct val="90000"/>
              </a:lnSpc>
              <a:defRPr/>
            </a:pPr>
            <a:r>
              <a:rPr lang="en-US" altLang="zh-CN" i="1" dirty="0">
                <a:solidFill>
                  <a:srgbClr val="660066"/>
                </a:solidFill>
              </a:rPr>
              <a:t>%</a:t>
            </a:r>
            <a:r>
              <a:rPr lang="zh-CN" altLang="en-US" i="1" dirty="0">
                <a:solidFill>
                  <a:srgbClr val="660066"/>
                </a:solidFill>
              </a:rPr>
              <a:t>：  </a:t>
            </a:r>
            <a:r>
              <a:rPr lang="en-US" altLang="zh-CN" dirty="0">
                <a:solidFill>
                  <a:srgbClr val="660066"/>
                </a:solidFill>
              </a:rPr>
              <a:t>[%.o:</a:t>
            </a:r>
            <a:r>
              <a:rPr lang="zh-CN" altLang="en-US" dirty="0">
                <a:solidFill>
                  <a:srgbClr val="660066"/>
                </a:solidFill>
              </a:rPr>
              <a:t> </a:t>
            </a:r>
            <a:r>
              <a:rPr lang="en-US" altLang="zh-CN" dirty="0">
                <a:solidFill>
                  <a:srgbClr val="660066"/>
                </a:solidFill>
              </a:rPr>
              <a:t>%.</a:t>
            </a:r>
            <a:r>
              <a:rPr lang="en-US" altLang="zh-CN" dirty="0" err="1">
                <a:solidFill>
                  <a:srgbClr val="660066"/>
                </a:solidFill>
              </a:rPr>
              <a:t>cpp</a:t>
            </a:r>
            <a:r>
              <a:rPr lang="en-US" altLang="zh-CN" dirty="0">
                <a:solidFill>
                  <a:srgbClr val="660066"/>
                </a:solidFill>
              </a:rPr>
              <a:t>]</a:t>
            </a:r>
            <a:endParaRPr lang="zh-CN" altLang="en-US" sz="2000" dirty="0">
              <a:solidFill>
                <a:srgbClr val="660066"/>
              </a:solidFill>
            </a:endParaRPr>
          </a:p>
        </p:txBody>
      </p:sp>
      <p:sp>
        <p:nvSpPr>
          <p:cNvPr id="28677" name="Line 4"/>
          <p:cNvSpPr>
            <a:spLocks noChangeShapeType="1"/>
          </p:cNvSpPr>
          <p:nvPr/>
        </p:nvSpPr>
        <p:spPr bwMode="auto">
          <a:xfrm>
            <a:off x="250825" y="2565400"/>
            <a:ext cx="8713788" cy="0"/>
          </a:xfrm>
          <a:prstGeom prst="line">
            <a:avLst/>
          </a:prstGeom>
          <a:noFill/>
          <a:ln w="9525">
            <a:solidFill>
              <a:srgbClr val="FF9900"/>
            </a:solidFill>
            <a:prstDash val="dash"/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28678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33F46F3-6666-4773-8503-751C7F8B159F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3"/>
          <p:cNvSpPr>
            <a:spLocks noGrp="1" noChangeArrowheads="1"/>
          </p:cNvSpPr>
          <p:nvPr>
            <p:ph type="title"/>
          </p:nvPr>
        </p:nvSpPr>
        <p:spPr>
          <a:xfrm>
            <a:off x="171450" y="116632"/>
            <a:ext cx="7886700" cy="1325563"/>
          </a:xfrm>
        </p:spPr>
        <p:txBody>
          <a:bodyPr/>
          <a:lstStyle/>
          <a:p>
            <a:pPr eaLnBrk="1" hangingPunct="1"/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运行 </a:t>
            </a:r>
            <a:r>
              <a:rPr lang="en-US" altLang="zh-CN" b="1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Makefile</a:t>
            </a:r>
            <a:r>
              <a:rPr lang="en-US" altLang="zh-CN" b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的基本方法</a:t>
            </a:r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60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11560" y="1196975"/>
            <a:ext cx="8208590" cy="5400675"/>
          </a:xfrm>
        </p:spPr>
        <p:txBody>
          <a:bodyPr/>
          <a:lstStyle/>
          <a:p>
            <a:pPr marL="2187575" lvl="3" indent="-381000" eaLnBrk="1" hangingPunct="1">
              <a:buFontTx/>
              <a:buNone/>
              <a:defRPr/>
            </a:pPr>
            <a:endParaRPr lang="en-US" altLang="zh-CN" sz="1800" dirty="0"/>
          </a:p>
          <a:p>
            <a:pPr marL="609600" indent="-609600" eaLnBrk="1" hangingPunct="1">
              <a:buFont typeface="Wingdings" panose="05000000000000000000" pitchFamily="2" charset="2"/>
              <a:buChar char="ü"/>
              <a:defRPr/>
            </a:pPr>
            <a:r>
              <a:rPr lang="zh-TW" altLang="en-US" dirty="0"/>
              <a:t>在</a:t>
            </a:r>
            <a:r>
              <a:rPr lang="zh-CN" altLang="en-US" dirty="0"/>
              <a:t>源代码所在目录中，打开</a:t>
            </a:r>
            <a:r>
              <a:rPr lang="zh-TW" altLang="en-US" dirty="0"/>
              <a:t>控制台窗口</a:t>
            </a:r>
            <a:r>
              <a:rPr lang="zh-CN" altLang="en-US" dirty="0"/>
              <a:t>，然后</a:t>
            </a:r>
            <a:r>
              <a:rPr lang="zh-TW" altLang="en-US" dirty="0"/>
              <a:t>输</a:t>
            </a:r>
            <a:r>
              <a:rPr lang="zh-CN" altLang="en-US" dirty="0"/>
              <a:t>入相应的</a:t>
            </a:r>
            <a:r>
              <a:rPr lang="zh-TW" altLang="en-US" dirty="0"/>
              <a:t>命令</a:t>
            </a:r>
            <a:r>
              <a:rPr lang="zh-CN" altLang="en-US" dirty="0"/>
              <a:t>（如下所示）</a:t>
            </a:r>
            <a:endParaRPr lang="en-US" altLang="zh-TW" dirty="0"/>
          </a:p>
          <a:p>
            <a:pPr marL="0" lvl="1" indent="0" eaLnBrk="1" hangingPunct="1">
              <a:buFontTx/>
              <a:buNone/>
              <a:defRPr/>
            </a:pPr>
            <a:r>
              <a:rPr lang="zh-TW" altLang="en-US" dirty="0"/>
              <a:t>下面命令</a:t>
            </a:r>
            <a:r>
              <a:rPr lang="zh-CN" altLang="en-US" dirty="0"/>
              <a:t>行</a:t>
            </a:r>
            <a:r>
              <a:rPr lang="zh-TW" altLang="en-US" dirty="0"/>
              <a:t>中的</a:t>
            </a:r>
            <a:r>
              <a:rPr lang="en-US" altLang="zh-CN" sz="2400" b="1" dirty="0">
                <a:solidFill>
                  <a:schemeClr val="accent2"/>
                </a:solidFill>
                <a:sym typeface="Wingdings 3" panose="05040102010807070707" charset="2"/>
              </a:rPr>
              <a:t></a:t>
            </a:r>
            <a:r>
              <a:rPr lang="en-US" altLang="zh-CN" dirty="0">
                <a:sym typeface="Wingdings 3" panose="05040102010807070707" charset="2"/>
              </a:rPr>
              <a:t>  </a:t>
            </a:r>
            <a:r>
              <a:rPr lang="zh-TW" altLang="en-US" dirty="0">
                <a:sym typeface="Wingdings 3" panose="05040102010807070707" charset="2"/>
              </a:rPr>
              <a:t>表示输入回车键</a:t>
            </a:r>
            <a:endParaRPr lang="en-US" altLang="zh-CN" dirty="0"/>
          </a:p>
          <a:p>
            <a:pPr marL="990600" lvl="1" indent="-379730" eaLnBrk="1" hangingPunct="1">
              <a:buFont typeface="Wingdings" panose="05000000000000000000" pitchFamily="2" charset="2"/>
              <a:buChar char="ü"/>
              <a:defRPr/>
            </a:pPr>
            <a:r>
              <a:rPr lang="zh-TW" altLang="en-US" sz="2400" dirty="0">
                <a:solidFill>
                  <a:srgbClr val="333300"/>
                </a:solidFill>
              </a:rPr>
              <a:t>方法</a:t>
            </a:r>
            <a:r>
              <a:rPr lang="en-US" altLang="zh-TW" sz="2400" dirty="0">
                <a:solidFill>
                  <a:srgbClr val="333300"/>
                </a:solidFill>
              </a:rPr>
              <a:t>1</a:t>
            </a:r>
            <a:r>
              <a:rPr lang="zh-TW" altLang="en-US" sz="2400" dirty="0">
                <a:solidFill>
                  <a:srgbClr val="333300"/>
                </a:solidFill>
              </a:rPr>
              <a:t>：</a:t>
            </a:r>
            <a:r>
              <a:rPr lang="en-US" altLang="zh-CN" sz="2400" dirty="0">
                <a:solidFill>
                  <a:srgbClr val="333300"/>
                </a:solidFill>
              </a:rPr>
              <a:t>make</a:t>
            </a:r>
            <a:r>
              <a:rPr lang="en-US" altLang="zh-CN" sz="2400" dirty="0"/>
              <a:t> </a:t>
            </a:r>
            <a:r>
              <a:rPr lang="en-US" altLang="zh-CN" sz="2400" b="1" dirty="0">
                <a:solidFill>
                  <a:schemeClr val="accent2"/>
                </a:solidFill>
                <a:sym typeface="Wingdings 3" panose="05040102010807070707" charset="2"/>
              </a:rPr>
              <a:t></a:t>
            </a:r>
            <a:endParaRPr lang="en-US" altLang="zh-CN" sz="2400" b="1" dirty="0">
              <a:solidFill>
                <a:schemeClr val="accent2"/>
              </a:solidFill>
            </a:endParaRPr>
          </a:p>
          <a:p>
            <a:pPr marL="990600" lvl="1" indent="-379730" eaLnBrk="1" hangingPunct="1">
              <a:buFont typeface="Wingdings" panose="05000000000000000000" pitchFamily="2" charset="2"/>
              <a:buChar char="ü"/>
              <a:defRPr/>
            </a:pPr>
            <a:r>
              <a:rPr lang="zh-TW" altLang="en-US" sz="2400" dirty="0">
                <a:solidFill>
                  <a:srgbClr val="333300"/>
                </a:solidFill>
              </a:rPr>
              <a:t>方法</a:t>
            </a:r>
            <a:r>
              <a:rPr lang="en-US" altLang="zh-TW" sz="2400" dirty="0">
                <a:solidFill>
                  <a:srgbClr val="333300"/>
                </a:solidFill>
              </a:rPr>
              <a:t>2</a:t>
            </a:r>
            <a:r>
              <a:rPr lang="zh-TW" altLang="en-US" sz="2400" dirty="0">
                <a:solidFill>
                  <a:srgbClr val="333300"/>
                </a:solidFill>
              </a:rPr>
              <a:t>：</a:t>
            </a:r>
            <a:r>
              <a:rPr lang="en-US" altLang="zh-CN" sz="2400" dirty="0">
                <a:solidFill>
                  <a:srgbClr val="333300"/>
                </a:solidFill>
              </a:rPr>
              <a:t>make </a:t>
            </a:r>
            <a:r>
              <a:rPr lang="zh-TW" altLang="en-US" sz="2400" dirty="0">
                <a:solidFill>
                  <a:srgbClr val="333300"/>
                </a:solidFill>
              </a:rPr>
              <a:t>任务名</a:t>
            </a:r>
            <a:r>
              <a:rPr lang="en-US" altLang="zh-CN" sz="2400" dirty="0"/>
              <a:t> </a:t>
            </a:r>
            <a:r>
              <a:rPr lang="en-US" altLang="zh-CN" sz="2400" b="1" dirty="0">
                <a:solidFill>
                  <a:schemeClr val="accent2"/>
                </a:solidFill>
                <a:sym typeface="Wingdings 3" panose="05040102010807070707" charset="2"/>
              </a:rPr>
              <a:t></a:t>
            </a:r>
            <a:endParaRPr lang="en-US" altLang="zh-CN" sz="2400" dirty="0"/>
          </a:p>
          <a:p>
            <a:pPr marL="1010920" lvl="2" indent="0" eaLnBrk="1" hangingPunct="1">
              <a:buFontTx/>
              <a:buNone/>
              <a:defRPr/>
            </a:pPr>
            <a:r>
              <a:rPr lang="en-US" altLang="zh-TW" sz="2000" dirty="0">
                <a:solidFill>
                  <a:srgbClr val="00B050"/>
                </a:solidFill>
              </a:rPr>
              <a:t>make clean </a:t>
            </a:r>
            <a:r>
              <a:rPr lang="en-US" altLang="zh-CN" sz="2000" b="1" dirty="0">
                <a:solidFill>
                  <a:schemeClr val="accent2"/>
                </a:solidFill>
                <a:sym typeface="Wingdings 3" panose="05040102010807070707" charset="2"/>
              </a:rPr>
              <a:t></a:t>
            </a:r>
            <a:endParaRPr lang="en-US" altLang="zh-TW" sz="2000" dirty="0">
              <a:solidFill>
                <a:srgbClr val="00B050"/>
              </a:solidFill>
            </a:endParaRPr>
          </a:p>
          <a:p>
            <a:pPr marL="1010920" lvl="2" indent="0" eaLnBrk="1" hangingPunct="1">
              <a:buFontTx/>
              <a:buNone/>
              <a:defRPr/>
            </a:pPr>
            <a:r>
              <a:rPr lang="en-US" altLang="zh-TW" sz="2000" dirty="0">
                <a:solidFill>
                  <a:srgbClr val="00B050"/>
                </a:solidFill>
              </a:rPr>
              <a:t>make test </a:t>
            </a:r>
            <a:r>
              <a:rPr lang="en-US" altLang="zh-CN" sz="2000" b="1" dirty="0">
                <a:solidFill>
                  <a:schemeClr val="accent2"/>
                </a:solidFill>
                <a:sym typeface="Wingdings 3" panose="05040102010807070707" charset="2"/>
              </a:rPr>
              <a:t></a:t>
            </a:r>
            <a:endParaRPr lang="en-US" altLang="zh-TW" sz="2000" dirty="0">
              <a:solidFill>
                <a:srgbClr val="00B050"/>
              </a:solidFill>
            </a:endParaRPr>
          </a:p>
          <a:p>
            <a:pPr marL="990600" lvl="1" indent="-379730" eaLnBrk="1" hangingPunct="1">
              <a:buFont typeface="Wingdings" panose="05000000000000000000" pitchFamily="2" charset="2"/>
              <a:buChar char="ü"/>
              <a:defRPr/>
            </a:pPr>
            <a:r>
              <a:rPr lang="zh-TW" altLang="en-US" sz="2400" dirty="0">
                <a:solidFill>
                  <a:srgbClr val="333300"/>
                </a:solidFill>
              </a:rPr>
              <a:t>方法</a:t>
            </a:r>
            <a:r>
              <a:rPr lang="en-US" altLang="zh-TW" sz="2400" dirty="0">
                <a:solidFill>
                  <a:srgbClr val="333300"/>
                </a:solidFill>
              </a:rPr>
              <a:t>3</a:t>
            </a:r>
            <a:r>
              <a:rPr lang="zh-TW" altLang="en-US" sz="2400" dirty="0">
                <a:solidFill>
                  <a:srgbClr val="333300"/>
                </a:solidFill>
              </a:rPr>
              <a:t>：</a:t>
            </a:r>
            <a:r>
              <a:rPr lang="en-US" altLang="zh-CN" sz="2400" dirty="0">
                <a:solidFill>
                  <a:srgbClr val="333300"/>
                </a:solidFill>
              </a:rPr>
              <a:t>make -f </a:t>
            </a:r>
            <a:r>
              <a:rPr lang="en-US" altLang="zh-CN" sz="2400" dirty="0" err="1">
                <a:solidFill>
                  <a:srgbClr val="333300"/>
                </a:solidFill>
              </a:rPr>
              <a:t>makefile</a:t>
            </a:r>
            <a:r>
              <a:rPr lang="zh-TW" altLang="en-US" sz="2400" dirty="0">
                <a:solidFill>
                  <a:srgbClr val="333300"/>
                </a:solidFill>
              </a:rPr>
              <a:t>的文件名</a:t>
            </a:r>
            <a:r>
              <a:rPr lang="en-US" altLang="zh-CN" sz="2400" dirty="0"/>
              <a:t> </a:t>
            </a:r>
            <a:r>
              <a:rPr lang="en-US" altLang="zh-CN" sz="2400" b="1" dirty="0">
                <a:solidFill>
                  <a:schemeClr val="accent2"/>
                </a:solidFill>
                <a:sym typeface="Wingdings 3" panose="05040102010807070707" charset="2"/>
              </a:rPr>
              <a:t></a:t>
            </a:r>
            <a:endParaRPr lang="en-US" altLang="zh-CN" sz="2400" b="1" dirty="0">
              <a:solidFill>
                <a:schemeClr val="accent2"/>
              </a:solidFill>
              <a:sym typeface="Wingdings 3" panose="05040102010807070707" charset="2"/>
            </a:endParaRPr>
          </a:p>
          <a:p>
            <a:pPr marL="610870" lvl="1" indent="0" eaLnBrk="1" hangingPunct="1">
              <a:buFontTx/>
              <a:buNone/>
              <a:defRPr/>
            </a:pPr>
            <a:r>
              <a:rPr lang="en-US" altLang="zh-CN" sz="2400" b="1" dirty="0">
                <a:solidFill>
                  <a:schemeClr val="accent2"/>
                </a:solidFill>
                <a:sym typeface="Wingdings 3" panose="05040102010807070707" charset="2"/>
              </a:rPr>
              <a:t>	 </a:t>
            </a:r>
            <a:r>
              <a:rPr lang="en-US" altLang="zh-TW" sz="2400" dirty="0">
                <a:solidFill>
                  <a:srgbClr val="00B050"/>
                </a:solidFill>
              </a:rPr>
              <a:t>make –f </a:t>
            </a:r>
            <a:r>
              <a:rPr lang="en-US" altLang="zh-TW" sz="2400" dirty="0" err="1">
                <a:solidFill>
                  <a:srgbClr val="00B050"/>
                </a:solidFill>
              </a:rPr>
              <a:t>my_mkfile</a:t>
            </a:r>
            <a:r>
              <a:rPr lang="en-US" altLang="zh-TW" sz="2400" dirty="0">
                <a:solidFill>
                  <a:srgbClr val="00B050"/>
                </a:solidFill>
              </a:rPr>
              <a:t> </a:t>
            </a:r>
            <a:r>
              <a:rPr lang="en-US" altLang="zh-CN" sz="2400" b="1" dirty="0">
                <a:solidFill>
                  <a:schemeClr val="accent2"/>
                </a:solidFill>
                <a:sym typeface="Wingdings 3" panose="05040102010807070707" charset="2"/>
              </a:rPr>
              <a:t></a:t>
            </a:r>
            <a:endParaRPr lang="en-US" altLang="zh-CN" sz="2400" dirty="0">
              <a:solidFill>
                <a:srgbClr val="00B050"/>
              </a:solidFill>
            </a:endParaRPr>
          </a:p>
          <a:p>
            <a:pPr marL="990600" lvl="1" indent="-379730" eaLnBrk="1" hangingPunct="1">
              <a:buFont typeface="Wingdings" panose="05000000000000000000" pitchFamily="2" charset="2"/>
              <a:buChar char="ü"/>
              <a:defRPr/>
            </a:pPr>
            <a:r>
              <a:rPr lang="zh-TW" altLang="en-US" sz="2400" dirty="0">
                <a:solidFill>
                  <a:srgbClr val="333300"/>
                </a:solidFill>
              </a:rPr>
              <a:t>方法</a:t>
            </a:r>
            <a:r>
              <a:rPr lang="en-US" altLang="zh-TW" sz="2400" dirty="0">
                <a:solidFill>
                  <a:srgbClr val="333300"/>
                </a:solidFill>
              </a:rPr>
              <a:t>4</a:t>
            </a:r>
            <a:r>
              <a:rPr lang="zh-TW" altLang="en-US" sz="2400" dirty="0">
                <a:solidFill>
                  <a:srgbClr val="333300"/>
                </a:solidFill>
              </a:rPr>
              <a:t>：</a:t>
            </a:r>
            <a:r>
              <a:rPr lang="en-US" altLang="zh-CN" sz="2400" dirty="0">
                <a:solidFill>
                  <a:srgbClr val="333300"/>
                </a:solidFill>
              </a:rPr>
              <a:t>make -f </a:t>
            </a:r>
            <a:r>
              <a:rPr lang="en-US" altLang="zh-CN" sz="2400" dirty="0" err="1">
                <a:solidFill>
                  <a:srgbClr val="333300"/>
                </a:solidFill>
              </a:rPr>
              <a:t>makefile</a:t>
            </a:r>
            <a:r>
              <a:rPr lang="zh-TW" altLang="en-US" sz="2400" dirty="0">
                <a:solidFill>
                  <a:srgbClr val="333300"/>
                </a:solidFill>
              </a:rPr>
              <a:t>的文件名</a:t>
            </a:r>
            <a:r>
              <a:rPr lang="en-US" altLang="zh-CN" sz="2400" dirty="0">
                <a:solidFill>
                  <a:srgbClr val="333300"/>
                </a:solidFill>
              </a:rPr>
              <a:t> </a:t>
            </a:r>
            <a:r>
              <a:rPr lang="zh-TW" altLang="en-US" sz="2400" dirty="0">
                <a:solidFill>
                  <a:srgbClr val="333300"/>
                </a:solidFill>
              </a:rPr>
              <a:t>任务名 </a:t>
            </a:r>
            <a:r>
              <a:rPr lang="en-US" altLang="zh-CN" sz="2400" b="1" dirty="0">
                <a:solidFill>
                  <a:schemeClr val="accent2"/>
                </a:solidFill>
                <a:sym typeface="Wingdings 3" panose="05040102010807070707" charset="2"/>
              </a:rPr>
              <a:t></a:t>
            </a:r>
            <a:endParaRPr lang="en-US" altLang="zh-CN" sz="2400" b="1" dirty="0">
              <a:solidFill>
                <a:schemeClr val="accent2"/>
              </a:solidFill>
              <a:sym typeface="Wingdings 3" panose="05040102010807070707" charset="2"/>
            </a:endParaRPr>
          </a:p>
          <a:p>
            <a:pPr marL="610870" lvl="1" indent="0" eaLnBrk="1" hangingPunct="1">
              <a:buFontTx/>
              <a:buNone/>
              <a:defRPr/>
            </a:pPr>
            <a:r>
              <a:rPr lang="en-US" altLang="zh-CN" sz="2400" b="1" dirty="0">
                <a:solidFill>
                  <a:schemeClr val="accent2"/>
                </a:solidFill>
                <a:sym typeface="Wingdings 3" panose="05040102010807070707" charset="2"/>
              </a:rPr>
              <a:t>	 </a:t>
            </a:r>
            <a:r>
              <a:rPr lang="en-US" altLang="zh-TW" sz="2400" dirty="0">
                <a:solidFill>
                  <a:srgbClr val="00B050"/>
                </a:solidFill>
              </a:rPr>
              <a:t>make –f </a:t>
            </a:r>
            <a:r>
              <a:rPr lang="en-US" altLang="zh-TW" sz="2400" dirty="0" err="1">
                <a:solidFill>
                  <a:srgbClr val="00B050"/>
                </a:solidFill>
              </a:rPr>
              <a:t>my_mkfile</a:t>
            </a:r>
            <a:r>
              <a:rPr lang="en-US" altLang="zh-TW" sz="2400" dirty="0">
                <a:solidFill>
                  <a:srgbClr val="00B050"/>
                </a:solidFill>
              </a:rPr>
              <a:t> test </a:t>
            </a:r>
            <a:r>
              <a:rPr lang="en-US" altLang="zh-CN" sz="2400" b="1" dirty="0">
                <a:solidFill>
                  <a:schemeClr val="accent2"/>
                </a:solidFill>
                <a:sym typeface="Wingdings 3" panose="05040102010807070707" charset="2"/>
              </a:rPr>
              <a:t></a:t>
            </a:r>
            <a:endParaRPr lang="en-US" altLang="zh-CN" sz="2400" dirty="0"/>
          </a:p>
        </p:txBody>
      </p:sp>
      <p:sp>
        <p:nvSpPr>
          <p:cNvPr id="2970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A87905D-77A9-4757-9B5A-47FD256B1DD4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百闻不如一见，来个例子吧</a:t>
            </a:r>
            <a:r>
              <a:rPr lang="en-US" altLang="zh-CN" dirty="0"/>
              <a:t>(2)</a:t>
            </a:r>
            <a:endParaRPr lang="zh-CN" altLang="en-US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37200" y="1268760"/>
            <a:ext cx="7807208" cy="5355312"/>
          </a:xfrm>
          <a:prstGeom prst="rect">
            <a:avLst/>
          </a:prstGeom>
          <a:noFill/>
          <a:ln w="9525">
            <a:solidFill>
              <a:schemeClr val="folHlink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# Yao </a:t>
            </a:r>
            <a:r>
              <a:rPr lang="en-US" altLang="zh-CN" sz="1800" b="1" dirty="0" err="1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HaiLong</a:t>
            </a:r>
            <a:endParaRPr lang="en-US" altLang="zh-CN" sz="1800" b="1" dirty="0">
              <a:solidFill>
                <a:srgbClr val="33CC33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# C++ Course for THU2020</a:t>
            </a:r>
            <a:r>
              <a:rPr lang="zh-CN" altLang="en-US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on</a:t>
            </a:r>
            <a:r>
              <a:rPr lang="zh-CN" altLang="en-US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Linux</a:t>
            </a:r>
            <a:endParaRPr lang="en-US" altLang="zh-CN" sz="1800" b="1" dirty="0">
              <a:solidFill>
                <a:srgbClr val="33CC33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solidFill>
                <a:srgbClr val="33CC33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all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 test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test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 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product.o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sum.o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main.o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functions.h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</a:t>
            </a:r>
            <a:r>
              <a:rPr lang="en-US" altLang="zh-CN" sz="1800" b="1" dirty="0" err="1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product.o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 err="1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sum.o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</a:t>
            </a:r>
            <a:r>
              <a:rPr lang="en-US" altLang="zh-CN" sz="1800" b="1" dirty="0" err="1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main.o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-o test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product.o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: 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product.cpp 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functions.h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s-E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-c product.cpp -o product.o</a:t>
            </a:r>
            <a:endParaRPr lang="es-E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sum.o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: 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sum.cpp 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functions.h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s-E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-c sum.cpp -o sum.o</a:t>
            </a:r>
            <a:endParaRPr lang="es-E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main.o</a:t>
            </a: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: 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main.cpp 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functions.h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pt-BR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-c main.cpp -o main.o</a:t>
            </a:r>
            <a:endParaRPr lang="es-E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clean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TW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rm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*.o test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16016" y="4293096"/>
            <a:ext cx="4599514" cy="1512168"/>
          </a:xfrm>
          <a:prstGeom prst="rect">
            <a:avLst/>
          </a:prstGeom>
          <a:noFill/>
          <a:ln w="9525">
            <a:solidFill>
              <a:srgbClr val="3333FF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2"/>
          <a:srcRect b="6666"/>
          <a:stretch>
            <a:fillRect/>
          </a:stretch>
        </p:blipFill>
        <p:spPr>
          <a:xfrm>
            <a:off x="4725541" y="4653136"/>
            <a:ext cx="4481693" cy="100811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3"/>
          <p:cNvSpPr>
            <a:spLocks noGrp="1" noChangeArrowheads="1"/>
          </p:cNvSpPr>
          <p:nvPr>
            <p:ph type="title"/>
          </p:nvPr>
        </p:nvSpPr>
        <p:spPr>
          <a:xfrm>
            <a:off x="171450" y="116632"/>
            <a:ext cx="7886700" cy="1325563"/>
          </a:xfrm>
        </p:spPr>
        <p:txBody>
          <a:bodyPr/>
          <a:lstStyle/>
          <a:p>
            <a:pPr eaLnBrk="1" hangingPunct="1"/>
            <a:r>
              <a:rPr lang="en-US" altLang="zh-CN" b="1" dirty="0" err="1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Makefile</a:t>
            </a: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的高级语法</a:t>
            </a:r>
            <a:endParaRPr lang="zh-CN" altLang="en-US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604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611560" y="1196975"/>
            <a:ext cx="8208590" cy="5400675"/>
          </a:xfrm>
        </p:spPr>
        <p:txBody>
          <a:bodyPr/>
          <a:lstStyle/>
          <a:p>
            <a:pPr marL="609600" indent="-609600">
              <a:buFont typeface="Wingdings" panose="05000000000000000000" pitchFamily="2" charset="2"/>
              <a:buChar char="ü"/>
              <a:defRPr/>
            </a:pPr>
            <a:r>
              <a:rPr lang="zh-CN" altLang="en-US" sz="2400" dirty="0"/>
              <a:t>自动变量： </a:t>
            </a:r>
            <a:r>
              <a:rPr lang="en-US" altLang="zh-CN" sz="2400" b="0" dirty="0"/>
              <a:t>$@</a:t>
            </a:r>
            <a:r>
              <a:rPr lang="zh-CN" altLang="en-US" sz="2400" b="0" dirty="0"/>
              <a:t> </a:t>
            </a:r>
            <a:r>
              <a:rPr lang="en-US" altLang="zh-CN" sz="2400" b="0" dirty="0"/>
              <a:t>$^</a:t>
            </a:r>
            <a:r>
              <a:rPr lang="zh-CN" altLang="en-US" sz="2400" b="0" dirty="0"/>
              <a:t> </a:t>
            </a:r>
            <a:r>
              <a:rPr lang="en-US" altLang="zh-CN" sz="2400" b="0" dirty="0"/>
              <a:t>$&lt;</a:t>
            </a:r>
            <a:endParaRPr lang="en-US" altLang="zh-CN" sz="2400" b="0" dirty="0"/>
          </a:p>
          <a:p>
            <a:pPr marL="1066800" lvl="1" indent="-609600">
              <a:buFont typeface="Wingdings" panose="05000000000000000000" pitchFamily="2" charset="2"/>
              <a:buChar char="ü"/>
              <a:defRPr/>
            </a:pPr>
            <a:r>
              <a:rPr lang="en-US" altLang="zh-CN" sz="2000" dirty="0"/>
              <a:t>$@</a:t>
            </a:r>
            <a:r>
              <a:rPr lang="zh-CN" altLang="en-US" sz="2000" dirty="0"/>
              <a:t>：目标文件，</a:t>
            </a:r>
            <a:r>
              <a:rPr lang="en-US" altLang="zh-CN" sz="2000" dirty="0"/>
              <a:t>$^</a:t>
            </a:r>
            <a:r>
              <a:rPr lang="zh-CN" altLang="en-US" sz="2000" dirty="0"/>
              <a:t>：所有的依赖文件，</a:t>
            </a:r>
            <a:r>
              <a:rPr lang="en-US" altLang="zh-CN" sz="2000" dirty="0"/>
              <a:t>$&lt;</a:t>
            </a:r>
            <a:r>
              <a:rPr lang="zh-CN" altLang="en-US" sz="2000" dirty="0"/>
              <a:t>：第一个依赖文件</a:t>
            </a:r>
            <a:endParaRPr lang="en-US" altLang="zh-CN" sz="2000" dirty="0"/>
          </a:p>
          <a:p>
            <a:pPr marL="914400" lvl="2" indent="0">
              <a:buNone/>
              <a:defRPr/>
            </a:pPr>
            <a:endParaRPr lang="en-US" dirty="0"/>
          </a:p>
          <a:p>
            <a:pPr marL="914400" lvl="2" indent="0">
              <a:buNone/>
              <a:defRPr/>
            </a:pPr>
            <a:endParaRPr lang="en-US" dirty="0"/>
          </a:p>
          <a:p>
            <a:pPr marL="609600" indent="-609600">
              <a:buFont typeface="Wingdings" panose="05000000000000000000" pitchFamily="2" charset="2"/>
              <a:buChar char="ü"/>
              <a:defRPr/>
            </a:pPr>
            <a:r>
              <a:rPr lang="zh-CN" altLang="en-US" sz="2400" dirty="0"/>
              <a:t>通配符：</a:t>
            </a:r>
            <a:r>
              <a:rPr lang="en-US" altLang="zh-CN" sz="2400" dirty="0"/>
              <a:t>%</a:t>
            </a:r>
            <a:endParaRPr lang="en-US" altLang="zh-CN" sz="2400" dirty="0"/>
          </a:p>
          <a:p>
            <a:pPr marL="609600" indent="-609600">
              <a:buFont typeface="Wingdings" panose="05000000000000000000" pitchFamily="2" charset="2"/>
              <a:buChar char="ü"/>
              <a:defRPr/>
            </a:pPr>
            <a:endParaRPr lang="en-US" altLang="zh-CN" sz="2400" dirty="0"/>
          </a:p>
          <a:p>
            <a:pPr marL="0" indent="0">
              <a:buNone/>
              <a:defRPr/>
            </a:pPr>
            <a:endParaRPr lang="en-US" altLang="zh-CN" sz="2400" dirty="0"/>
          </a:p>
          <a:p>
            <a:pPr marL="609600" indent="-609600">
              <a:buFont typeface="Wingdings" panose="05000000000000000000" pitchFamily="2" charset="2"/>
              <a:buChar char="ü"/>
              <a:defRPr/>
            </a:pPr>
            <a:r>
              <a:rPr lang="zh-CN" altLang="en-US" sz="2400" dirty="0"/>
              <a:t>判断与循环</a:t>
            </a:r>
            <a:endParaRPr lang="en-US" altLang="zh-CN" sz="2400" dirty="0"/>
          </a:p>
          <a:p>
            <a:pPr marL="1066800" lvl="1" indent="-609600">
              <a:buFont typeface="Wingdings" panose="05000000000000000000" pitchFamily="2" charset="2"/>
              <a:buChar char="ü"/>
              <a:defRPr/>
            </a:pPr>
            <a:r>
              <a:rPr lang="en-US" altLang="zh-CN" sz="2000" dirty="0" err="1"/>
              <a:t>Makefile</a:t>
            </a:r>
            <a:r>
              <a:rPr lang="zh-CN" altLang="en-US" sz="2000" dirty="0"/>
              <a:t>中可使用</a:t>
            </a:r>
            <a:r>
              <a:rPr lang="en-US" altLang="zh-CN" sz="2000" dirty="0"/>
              <a:t>Bash</a:t>
            </a:r>
            <a:r>
              <a:rPr lang="zh-CN" altLang="en-US" sz="2000" dirty="0"/>
              <a:t>语法，完成判断与循环</a:t>
            </a:r>
            <a:endParaRPr lang="en-US" altLang="zh-CN" sz="2000" dirty="0"/>
          </a:p>
          <a:p>
            <a:pPr marL="457200" lvl="1" indent="0">
              <a:buNone/>
              <a:defRPr/>
            </a:pPr>
            <a:r>
              <a:rPr lang="zh-CN" altLang="en-US" sz="2000" dirty="0"/>
              <a:t> </a:t>
            </a:r>
            <a:endParaRPr lang="en-US" sz="2000" dirty="0"/>
          </a:p>
        </p:txBody>
      </p:sp>
      <p:sp>
        <p:nvSpPr>
          <p:cNvPr id="2970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A87905D-77A9-4757-9B5A-47FD256B1DD4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383244" y="3215613"/>
            <a:ext cx="2767763" cy="646331"/>
          </a:xfrm>
          <a:prstGeom prst="rect">
            <a:avLst/>
          </a:prstGeom>
          <a:noFill/>
          <a:ln w="9525">
            <a:solidFill>
              <a:schemeClr val="folHlink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%.o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%.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cpp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-c $&lt; -o $@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sp>
        <p:nvSpPr>
          <p:cNvPr id="9" name="Text Box 4"/>
          <p:cNvSpPr txBox="1">
            <a:spLocks noChangeArrowheads="1"/>
          </p:cNvSpPr>
          <p:nvPr/>
        </p:nvSpPr>
        <p:spPr bwMode="auto">
          <a:xfrm>
            <a:off x="4863017" y="2996952"/>
            <a:ext cx="3045815" cy="1200329"/>
          </a:xfrm>
          <a:prstGeom prst="rect">
            <a:avLst/>
          </a:prstGeom>
          <a:noFill/>
          <a:ln w="9525">
            <a:solidFill>
              <a:schemeClr val="folHlink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main.cpp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-c $&lt; -o $@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ex1.o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ex1.cpp</a:t>
            </a:r>
            <a:endParaRPr lang="en-US" altLang="zh-CN" sz="18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	g++ -c $&lt; -o $@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4322760" y="3472855"/>
            <a:ext cx="432048" cy="24852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 Box 4"/>
          <p:cNvSpPr txBox="1">
            <a:spLocks noChangeArrowheads="1"/>
          </p:cNvSpPr>
          <p:nvPr/>
        </p:nvSpPr>
        <p:spPr bwMode="auto">
          <a:xfrm>
            <a:off x="1383243" y="1988841"/>
            <a:ext cx="2767763" cy="646331"/>
          </a:xfrm>
          <a:prstGeom prst="rect">
            <a:avLst/>
          </a:prstGeom>
          <a:noFill/>
          <a:ln w="9525">
            <a:solidFill>
              <a:schemeClr val="folHlink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：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ex1.o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$^ -o $@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4863017" y="1988840"/>
            <a:ext cx="3960175" cy="646331"/>
          </a:xfrm>
          <a:prstGeom prst="rect">
            <a:avLst/>
          </a:prstGeom>
          <a:noFill/>
          <a:ln w="9525">
            <a:solidFill>
              <a:schemeClr val="folHlink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main</a:t>
            </a:r>
            <a:r>
              <a:rPr lang="zh-CN" altLang="en-US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：</a:t>
            </a:r>
            <a:r>
              <a:rPr lang="en-US" altLang="zh-CN" sz="18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main.o</a:t>
            </a:r>
            <a:r>
              <a:rPr lang="en-US" altLang="zh-CN" sz="1800" b="1" dirty="0">
                <a:latin typeface="Courier New" panose="02070309020205020404" pitchFamily="49" charset="0"/>
                <a:cs typeface="Courier New" panose="02070309020205020404" pitchFamily="49" charset="0"/>
              </a:rPr>
              <a:t> ex1.o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g++ </a:t>
            </a:r>
            <a:r>
              <a:rPr lang="en-US" altLang="zh-CN" sz="1800" b="1" dirty="0" err="1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main.o</a:t>
            </a:r>
            <a:r>
              <a:rPr lang="en-US" altLang="zh-CN" sz="1800" b="1" dirty="0">
                <a:solidFill>
                  <a:schemeClr val="accent2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 ex1.o –o main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sp>
        <p:nvSpPr>
          <p:cNvPr id="13" name="Left-Right Arrow 12"/>
          <p:cNvSpPr/>
          <p:nvPr/>
        </p:nvSpPr>
        <p:spPr>
          <a:xfrm>
            <a:off x="4322760" y="2187744"/>
            <a:ext cx="432048" cy="248521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234122" y="6546763"/>
            <a:ext cx="664348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更多语法可参考：</a:t>
            </a:r>
            <a:r>
              <a:rPr lang="en-US" sz="1600" dirty="0"/>
              <a:t>https://</a:t>
            </a:r>
            <a:r>
              <a:rPr lang="en-US" sz="1600" dirty="0" err="1"/>
              <a:t>www.ruanyifeng.com</a:t>
            </a:r>
            <a:r>
              <a:rPr lang="en-US" sz="1600" dirty="0"/>
              <a:t>/blog/2015/02/</a:t>
            </a:r>
            <a:r>
              <a:rPr lang="en-US" sz="1600" dirty="0" err="1"/>
              <a:t>make.html</a:t>
            </a:r>
            <a:endParaRPr lang="en-US" sz="1600" dirty="0"/>
          </a:p>
        </p:txBody>
      </p: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3050870" y="4903311"/>
            <a:ext cx="3171704" cy="1323439"/>
          </a:xfrm>
          <a:prstGeom prst="rect">
            <a:avLst/>
          </a:prstGeom>
          <a:noFill/>
          <a:ln w="9525">
            <a:solidFill>
              <a:schemeClr val="folHlink"/>
            </a:solidFill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ifeq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($(CC),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gcc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zh-CN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libs=$(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libs_for_gcc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zh-CN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else</a:t>
            </a:r>
            <a:endParaRPr lang="en-US" altLang="zh-CN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  libs=$(</a:t>
            </a:r>
            <a:r>
              <a:rPr lang="en-US" altLang="zh-CN" sz="16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normal_libs</a:t>
            </a: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zh-CN" sz="16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1600" b="1" dirty="0">
                <a:latin typeface="Courier New" panose="02070309020205020404" pitchFamily="49" charset="0"/>
                <a:cs typeface="Courier New" panose="02070309020205020404" pitchFamily="49" charset="0"/>
              </a:rPr>
              <a:t>endif</a:t>
            </a:r>
            <a:endParaRPr lang="en-US" altLang="zh-CN" sz="16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222574" y="5238648"/>
            <a:ext cx="2737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判断当前编译器是否 </a:t>
            </a:r>
            <a:r>
              <a:rPr lang="en-US" sz="1600" dirty="0" err="1">
                <a:latin typeface="华文楷体" panose="02010600040101010101" pitchFamily="2" charset="-122"/>
                <a:ea typeface="华文楷体" panose="02010600040101010101" pitchFamily="2" charset="-122"/>
              </a:rPr>
              <a:t>gcc</a:t>
            </a:r>
            <a:r>
              <a:rPr 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 ，</a:t>
            </a:r>
            <a:r>
              <a:rPr lang="zh-CN" altLang="en-US" sz="1600" dirty="0">
                <a:latin typeface="华文楷体" panose="02010600040101010101" pitchFamily="2" charset="-122"/>
                <a:ea typeface="华文楷体" panose="02010600040101010101" pitchFamily="2" charset="-122"/>
              </a:rPr>
              <a:t>然后指定不同的库文件</a:t>
            </a:r>
            <a:endParaRPr lang="en-US" sz="1600" b="1" dirty="0"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457200" y="2122014"/>
            <a:ext cx="4099755" cy="47490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SzPct val="75000"/>
              <a:buFont typeface="Wingdings" panose="05000000000000000000" pitchFamily="2" charset="2"/>
              <a:buChar char="n"/>
              <a:defRPr sz="2800" b="1" kern="1200" baseline="0">
                <a:solidFill>
                  <a:srgbClr val="003366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b="0" dirty="0"/>
              <a:t>编辑</a:t>
            </a:r>
            <a:r>
              <a:rPr lang="en-US" altLang="zh-CN" b="0" dirty="0" err="1"/>
              <a:t>makefile</a:t>
            </a:r>
            <a:r>
              <a:rPr lang="zh-CN" altLang="en-US" b="0" dirty="0"/>
              <a:t>文件</a:t>
            </a:r>
            <a:endParaRPr lang="en-US" altLang="zh-CN" b="0" dirty="0"/>
          </a:p>
          <a:p>
            <a:endParaRPr lang="en-US" altLang="zh-CN" b="0" dirty="0"/>
          </a:p>
          <a:p>
            <a:endParaRPr lang="en-US" altLang="zh-CN" b="0" dirty="0"/>
          </a:p>
          <a:p>
            <a:r>
              <a:rPr lang="zh-CN" altLang="en-US" b="0" dirty="0"/>
              <a:t>编辑</a:t>
            </a:r>
            <a:r>
              <a:rPr lang="en-US" altLang="zh-CN" b="0" dirty="0" err="1"/>
              <a:t>task.json</a:t>
            </a:r>
            <a:r>
              <a:rPr lang="zh-CN" altLang="en-US" b="0" dirty="0"/>
              <a:t>增加运行</a:t>
            </a:r>
            <a:r>
              <a:rPr lang="en-US" altLang="zh-CN" b="0" dirty="0"/>
              <a:t>make</a:t>
            </a:r>
            <a:r>
              <a:rPr lang="zh-CN" altLang="en-US" b="0" dirty="0"/>
              <a:t>程序，名称为</a:t>
            </a:r>
            <a:r>
              <a:rPr lang="en-US" altLang="zh-CN" b="0" dirty="0"/>
              <a:t>build</a:t>
            </a:r>
            <a:endParaRPr lang="en-US" altLang="zh-CN" b="0" dirty="0"/>
          </a:p>
          <a:p>
            <a:endParaRPr lang="en-US" altLang="zh-CN" b="0" dirty="0"/>
          </a:p>
          <a:p>
            <a:r>
              <a:rPr lang="zh-CN" altLang="en-US" b="0" dirty="0"/>
              <a:t>终端</a:t>
            </a:r>
            <a:r>
              <a:rPr lang="en-US" altLang="zh-CN" b="0" dirty="0"/>
              <a:t>-&gt;</a:t>
            </a:r>
            <a:r>
              <a:rPr lang="zh-CN" altLang="en-US" b="0" dirty="0"/>
              <a:t>运行任务</a:t>
            </a:r>
            <a:r>
              <a:rPr lang="en-US" altLang="zh-CN" b="0" dirty="0"/>
              <a:t>-&gt;</a:t>
            </a:r>
            <a:r>
              <a:rPr lang="zh-CN" altLang="en-US" b="0" dirty="0"/>
              <a:t>选择</a:t>
            </a:r>
            <a:r>
              <a:rPr lang="en-US" altLang="zh-CN" b="0" dirty="0"/>
              <a:t>build</a:t>
            </a:r>
            <a:r>
              <a:rPr lang="zh-CN" altLang="en-US" b="0" dirty="0"/>
              <a:t>任务</a:t>
            </a:r>
            <a:endParaRPr lang="en-US" altLang="zh-CN" b="0" dirty="0"/>
          </a:p>
          <a:p>
            <a:endParaRPr kumimoji="1" lang="zh-CN" altLang="en-US" b="0" dirty="0"/>
          </a:p>
        </p:txBody>
      </p:sp>
      <p:sp>
        <p:nvSpPr>
          <p:cNvPr id="11269" name="Rectangle 8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686800" cy="1143000"/>
          </a:xfrm>
        </p:spPr>
        <p:txBody>
          <a:bodyPr/>
          <a:lstStyle/>
          <a:p>
            <a:r>
              <a:rPr lang="en-US" altLang="zh-CN" sz="3800" dirty="0"/>
              <a:t>IDE</a:t>
            </a:r>
            <a:r>
              <a:rPr lang="zh-CN" altLang="en-US" sz="3800" dirty="0"/>
              <a:t>中使用</a:t>
            </a:r>
            <a:r>
              <a:rPr lang="en-US" altLang="zh-CN" sz="3800" dirty="0" err="1"/>
              <a:t>makefile</a:t>
            </a:r>
            <a:r>
              <a:rPr lang="zh-CN" altLang="en-US" sz="3800" dirty="0"/>
              <a:t>？</a:t>
            </a:r>
            <a:endParaRPr lang="zh-CN" altLang="en-US" sz="3800" dirty="0"/>
          </a:p>
        </p:txBody>
      </p:sp>
      <p:sp>
        <p:nvSpPr>
          <p:cNvPr id="1127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AE56102-681C-4D38-99D8-A75CF8EC1BFE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7200" y="1124744"/>
            <a:ext cx="77152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/>
              <a:t>终端</a:t>
            </a:r>
            <a:r>
              <a:rPr lang="en-US" altLang="zh-CN" sz="2800" dirty="0"/>
              <a:t>-&gt;</a:t>
            </a:r>
            <a:r>
              <a:rPr lang="zh-CN" altLang="en-US" sz="2800" dirty="0"/>
              <a:t>配置任务可以打开</a:t>
            </a:r>
            <a:r>
              <a:rPr lang="en-US" altLang="zh-CN" sz="2800" dirty="0"/>
              <a:t>.</a:t>
            </a:r>
            <a:r>
              <a:rPr lang="en-US" altLang="zh-CN" sz="2800" dirty="0" err="1"/>
              <a:t>vscode</a:t>
            </a:r>
            <a:r>
              <a:rPr lang="en-US" altLang="zh-CN" sz="2800" dirty="0"/>
              <a:t>/</a:t>
            </a:r>
            <a:r>
              <a:rPr lang="en-US" altLang="zh-CN" sz="2800" dirty="0" err="1"/>
              <a:t>tasks.json</a:t>
            </a:r>
            <a:r>
              <a:rPr lang="zh-CN" altLang="en-US" sz="2800" dirty="0"/>
              <a:t>配置运行相关信息</a:t>
            </a:r>
            <a:endParaRPr kumimoji="1" lang="zh-CN" altLang="en-US" sz="20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71205" y="1866833"/>
            <a:ext cx="4178300" cy="16002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1205" y="3572426"/>
            <a:ext cx="2925131" cy="3285574"/>
          </a:xfrm>
          <a:prstGeom prst="rect">
            <a:avLst/>
          </a:prstGeom>
        </p:spPr>
      </p:pic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使用</a:t>
            </a:r>
            <a:r>
              <a:rPr lang="en-US" altLang="zh-CN" dirty="0" err="1"/>
              <a:t>makefile</a:t>
            </a:r>
            <a:r>
              <a:rPr lang="zh-CN" altLang="en-US" dirty="0"/>
              <a:t>演示</a:t>
            </a:r>
            <a:endParaRPr kumimoji="1" lang="zh-CN" altLang="en-US" dirty="0"/>
          </a:p>
        </p:txBody>
      </p:sp>
      <p:pic>
        <p:nvPicPr>
          <p:cNvPr id="4" name="makefile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126876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5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676275"/>
          </a:xfrm>
        </p:spPr>
        <p:txBody>
          <a:bodyPr/>
          <a:lstStyle/>
          <a:p>
            <a:r>
              <a:rPr lang="zh-CN" altLang="en-US"/>
              <a:t>先看一个示例：下列程序的功能是什么？</a:t>
            </a:r>
            <a:endParaRPr lang="en-US" altLang="zh-CN"/>
          </a:p>
        </p:txBody>
      </p:sp>
      <p:sp>
        <p:nvSpPr>
          <p:cNvPr id="4099" name="Text Box 4"/>
          <p:cNvSpPr txBox="1">
            <a:spLocks noChangeArrowheads="1"/>
          </p:cNvSpPr>
          <p:nvPr/>
        </p:nvSpPr>
        <p:spPr bwMode="auto">
          <a:xfrm>
            <a:off x="971550" y="2492375"/>
            <a:ext cx="6083717" cy="34901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buNone/>
              <a:defRPr/>
            </a:pP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ex1.cpp</a:t>
            </a:r>
            <a:endParaRPr lang="en-US" altLang="zh-CN" sz="24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4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iostream</a:t>
            </a: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 main()</a:t>
            </a:r>
            <a:endParaRPr lang="en-US" altLang="zh-CN" sz="2400" b="1" dirty="0">
              <a:latin typeface="Consolas" panose="020B0609020204030204" pitchFamily="49" charset="0"/>
              <a:ea typeface="幼圆" panose="02010509060101010101" pitchFamily="49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{</a:t>
            </a:r>
            <a:endParaRPr lang="en-US" altLang="zh-CN" sz="2400" b="1" dirty="0">
              <a:latin typeface="Consolas" panose="020B0609020204030204" pitchFamily="49" charset="0"/>
              <a:ea typeface="幼圆" panose="02010509060101010101" pitchFamily="49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	</a:t>
            </a: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 a, b;</a:t>
            </a:r>
            <a:endParaRPr lang="en-US" altLang="zh-CN" sz="2400" b="1" dirty="0">
              <a:latin typeface="Consolas" panose="020B0609020204030204" pitchFamily="49" charset="0"/>
              <a:ea typeface="幼圆" panose="02010509060101010101" pitchFamily="49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	</a:t>
            </a:r>
            <a:r>
              <a:rPr lang="en-US" altLang="zh-CN" sz="2400" b="1" dirty="0" err="1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std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::</a:t>
            </a:r>
            <a:r>
              <a:rPr lang="en-US" altLang="zh-CN" sz="2400" b="1" dirty="0" err="1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cin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 &gt;&gt; a &gt;&gt; b;</a:t>
            </a:r>
            <a:endParaRPr lang="en-US" altLang="zh-CN" sz="2400" b="1" dirty="0">
              <a:latin typeface="Consolas" panose="020B0609020204030204" pitchFamily="49" charset="0"/>
              <a:ea typeface="幼圆" panose="02010509060101010101" pitchFamily="49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	</a:t>
            </a:r>
            <a:r>
              <a:rPr lang="en-US" altLang="zh-CN" sz="2400" b="1" dirty="0" err="1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std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::</a:t>
            </a:r>
            <a:r>
              <a:rPr lang="en-US" altLang="zh-CN" sz="2400" b="1" dirty="0" err="1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cout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 &lt;&lt; a + b &lt;&lt; </a:t>
            </a:r>
            <a:r>
              <a:rPr lang="en-US" altLang="zh-CN" sz="2400" b="1" dirty="0" err="1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std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::</a:t>
            </a:r>
            <a:r>
              <a:rPr lang="en-US" altLang="zh-CN" sz="2400" b="1" dirty="0" err="1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endl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;</a:t>
            </a:r>
            <a:endParaRPr lang="en-US" altLang="zh-CN" sz="2400" b="1" dirty="0">
              <a:latin typeface="Consolas" panose="020B0609020204030204" pitchFamily="49" charset="0"/>
              <a:ea typeface="幼圆" panose="02010509060101010101" pitchFamily="49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	</a:t>
            </a:r>
            <a:r>
              <a:rPr lang="en-US" altLang="zh-CN" sz="2400" b="1" dirty="0">
                <a:solidFill>
                  <a:srgbClr val="0070C0"/>
                </a:solidFill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return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FFC000"/>
                </a:solidFill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0</a:t>
            </a: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;</a:t>
            </a:r>
            <a:endParaRPr lang="en-US" altLang="zh-CN" sz="2400" b="1" dirty="0">
              <a:latin typeface="Consolas" panose="020B0609020204030204" pitchFamily="49" charset="0"/>
              <a:ea typeface="幼圆" panose="02010509060101010101" pitchFamily="49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400" b="1" dirty="0">
                <a:latin typeface="Consolas" panose="020B0609020204030204" pitchFamily="49" charset="0"/>
                <a:ea typeface="幼圆" panose="02010509060101010101" pitchFamily="49" charset="-122"/>
                <a:cs typeface="Consolas" panose="020B0609020204030204" pitchFamily="49" charset="0"/>
              </a:rPr>
              <a:t>} </a:t>
            </a:r>
            <a:endParaRPr lang="en-US" altLang="zh-CN" sz="2400" b="1" dirty="0">
              <a:latin typeface="Consolas" panose="020B0609020204030204" pitchFamily="49" charset="0"/>
              <a:ea typeface="幼圆" panose="02010509060101010101" pitchFamily="49" charset="-122"/>
              <a:cs typeface="Consolas" panose="020B0609020204030204" pitchFamily="49" charset="0"/>
            </a:endParaRPr>
          </a:p>
        </p:txBody>
      </p:sp>
      <p:sp>
        <p:nvSpPr>
          <p:cNvPr id="4101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程序命令行参数</a:t>
            </a:r>
            <a:endParaRPr lang="en-US" altLang="zh-CN"/>
          </a:p>
        </p:txBody>
      </p:sp>
      <p:sp>
        <p:nvSpPr>
          <p:cNvPr id="410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6B99C18-C8D7-4739-97C3-69791228BE06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EX1</a:t>
            </a:r>
            <a:r>
              <a:rPr lang="zh-CN" altLang="en-US" dirty="0"/>
              <a:t>的特点：</a:t>
            </a:r>
            <a:endParaRPr lang="zh-CN" altLang="en-US" dirty="0"/>
          </a:p>
          <a:p>
            <a:pPr lvl="1"/>
            <a:r>
              <a:rPr lang="zh-CN" altLang="en-US" dirty="0"/>
              <a:t>加法的两个操作数在程序运行时输入</a:t>
            </a:r>
            <a:endParaRPr lang="zh-CN" altLang="en-US" dirty="0"/>
          </a:p>
          <a:p>
            <a:pPr lvl="1"/>
            <a:r>
              <a:rPr lang="zh-CN" altLang="en-US" dirty="0"/>
              <a:t>在被“问到”时才输入</a:t>
            </a:r>
            <a:endParaRPr lang="zh-CN" altLang="en-US" dirty="0"/>
          </a:p>
          <a:p>
            <a:pPr lvl="1"/>
            <a:r>
              <a:rPr lang="zh-CN" altLang="en-US" dirty="0"/>
              <a:t>属于“强制交互”</a:t>
            </a:r>
            <a:endParaRPr lang="zh-CN" altLang="en-US" dirty="0"/>
          </a:p>
          <a:p>
            <a:r>
              <a:rPr lang="zh-CN" altLang="en-US" dirty="0"/>
              <a:t>能否有其他的</a:t>
            </a:r>
            <a:r>
              <a:rPr lang="zh-CN" altLang="en-US" b="1" dirty="0">
                <a:solidFill>
                  <a:srgbClr val="FF0000"/>
                </a:solidFill>
              </a:rPr>
              <a:t>人机交互</a:t>
            </a:r>
            <a:r>
              <a:rPr lang="zh-CN" altLang="en-US" dirty="0"/>
              <a:t>方式？</a:t>
            </a:r>
            <a:endParaRPr lang="zh-CN" altLang="en-US" dirty="0"/>
          </a:p>
        </p:txBody>
      </p:sp>
      <p:sp>
        <p:nvSpPr>
          <p:cNvPr id="5123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程序命令行参数</a:t>
            </a:r>
            <a:endParaRPr lang="en-US" altLang="zh-CN"/>
          </a:p>
        </p:txBody>
      </p:sp>
      <p:sp>
        <p:nvSpPr>
          <p:cNvPr id="512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62153DC-9B7D-4FF0-81BA-8EE0DB7EA165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3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CN"/>
              <a:t>main(int argc, char** argv) ?</a:t>
            </a:r>
            <a:endParaRPr lang="en-US" altLang="zh-CN"/>
          </a:p>
        </p:txBody>
      </p:sp>
      <p:sp>
        <p:nvSpPr>
          <p:cNvPr id="6147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457200" y="1600200"/>
            <a:ext cx="8229600" cy="892175"/>
          </a:xfrm>
        </p:spPr>
        <p:txBody>
          <a:bodyPr/>
          <a:lstStyle/>
          <a:p>
            <a:r>
              <a:rPr lang="zh-CN" altLang="en-US"/>
              <a:t>请看下面的例子</a:t>
            </a:r>
            <a:endParaRPr lang="zh-CN" altLang="en-US"/>
          </a:p>
        </p:txBody>
      </p:sp>
      <p:sp>
        <p:nvSpPr>
          <p:cNvPr id="5124" name="Text Box 5"/>
          <p:cNvSpPr txBox="1">
            <a:spLocks noChangeArrowheads="1"/>
          </p:cNvSpPr>
          <p:nvPr/>
        </p:nvSpPr>
        <p:spPr bwMode="auto">
          <a:xfrm>
            <a:off x="1530141" y="2045915"/>
            <a:ext cx="6083717" cy="48936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defRPr/>
            </a:pP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ex2.cpp</a:t>
            </a:r>
            <a:endParaRPr lang="en-US" altLang="zh-CN" sz="24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altLang="zh-CN" sz="24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altLang="zh-CN" sz="24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/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altLang="zh-CN" sz="24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cstdio</a:t>
            </a:r>
            <a:r>
              <a:rPr lang="en-US" altLang="zh-CN" sz="24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altLang="zh-CN" sz="24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</a:t>
            </a:r>
            <a:r>
              <a:rPr lang="en-US" altLang="zh-CN" sz="24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()</a:t>
            </a:r>
            <a:endParaRPr lang="en-US" altLang="zh-CN" sz="24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en-US" altLang="zh-CN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altLang="zh-CN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altLang="zh-CN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4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a, b;</a:t>
            </a:r>
            <a:endParaRPr lang="en-US" altLang="zh-CN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400" b="1" strike="sngStrike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	</a:t>
            </a:r>
            <a:r>
              <a:rPr lang="en-US" altLang="zh-CN" sz="2400" b="1" strike="sngStrike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400" b="1" strike="sngStrike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400" b="1" strike="sngStrike" dirty="0" err="1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cin</a:t>
            </a:r>
            <a:r>
              <a:rPr lang="en-US" altLang="zh-CN" sz="2400" b="1" strike="sngStrike" dirty="0">
                <a:solidFill>
                  <a:srgbClr val="FF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&gt;&gt; a &gt;&gt; b;</a:t>
            </a:r>
            <a:endParaRPr lang="en-US" altLang="zh-CN" sz="2400" b="1" strike="sngStrike" dirty="0">
              <a:solidFill>
                <a:srgbClr val="FF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4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 = </a:t>
            </a:r>
            <a:r>
              <a:rPr lang="en-US" altLang="zh-CN" sz="2400" b="1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en-US" altLang="zh-CN" sz="24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4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[1]);</a:t>
            </a:r>
            <a:endParaRPr lang="en-US" altLang="zh-CN" sz="2400" b="1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4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b = </a:t>
            </a:r>
            <a:r>
              <a:rPr lang="en-US" altLang="zh-CN" sz="2400" b="1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en-US" altLang="zh-CN" sz="24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4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[2]);</a:t>
            </a:r>
            <a:endParaRPr lang="en-US" altLang="zh-CN" sz="2400" b="1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a + b &lt;&lt; </a:t>
            </a:r>
            <a:r>
              <a:rPr lang="en-US" altLang="zh-CN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4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4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400" b="1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endParaRPr lang="en-US" altLang="zh-CN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endParaRPr lang="zh-CN" alt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14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3307274-0C46-480C-820A-D45F99198B75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260350"/>
            <a:ext cx="7632700" cy="636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171" name="AutoShape 5"/>
          <p:cNvSpPr>
            <a:spLocks noChangeArrowheads="1"/>
          </p:cNvSpPr>
          <p:nvPr/>
        </p:nvSpPr>
        <p:spPr bwMode="auto">
          <a:xfrm>
            <a:off x="5148833" y="1844824"/>
            <a:ext cx="3239591" cy="935211"/>
          </a:xfrm>
          <a:prstGeom prst="wedgeRoundRectCallout">
            <a:avLst>
              <a:gd name="adj1" fmla="val -148259"/>
              <a:gd name="adj2" fmla="val 359926"/>
              <a:gd name="adj3" fmla="val 16667"/>
            </a:avLst>
          </a:prstGeom>
          <a:noFill/>
          <a:ln w="9525">
            <a:solidFill>
              <a:srgbClr val="33CC33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2800" b="1" dirty="0">
                <a:solidFill>
                  <a:srgbClr val="FFFF99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命令行参数。通过</a:t>
            </a:r>
            <a:r>
              <a:rPr lang="en-US" altLang="zh-CN" sz="2800" b="1" dirty="0" err="1">
                <a:solidFill>
                  <a:srgbClr val="FFFF99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2800" b="1" dirty="0">
                <a:solidFill>
                  <a:srgbClr val="FFFF99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, </a:t>
            </a:r>
            <a:r>
              <a:rPr lang="en-US" altLang="zh-CN" sz="2800" b="1" dirty="0" err="1">
                <a:solidFill>
                  <a:srgbClr val="FFFF99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zh-CN" altLang="en-US" sz="2800" b="1" dirty="0">
                <a:solidFill>
                  <a:srgbClr val="FFFF99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传入</a:t>
            </a:r>
            <a:endParaRPr lang="zh-CN" altLang="en-US" sz="2800" b="1" dirty="0">
              <a:solidFill>
                <a:srgbClr val="FFFF99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7172" name="Oval 6"/>
          <p:cNvSpPr>
            <a:spLocks noChangeArrowheads="1"/>
          </p:cNvSpPr>
          <p:nvPr/>
        </p:nvSpPr>
        <p:spPr bwMode="auto">
          <a:xfrm>
            <a:off x="1619250" y="5734050"/>
            <a:ext cx="431800" cy="287338"/>
          </a:xfrm>
          <a:prstGeom prst="ellipse">
            <a:avLst/>
          </a:prstGeom>
          <a:noFill/>
          <a:ln w="38100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717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B05C520D-3617-4A0C-A9C7-3A3243992F42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4" name="右箭头 3"/>
          <p:cNvSpPr/>
          <p:nvPr/>
        </p:nvSpPr>
        <p:spPr>
          <a:xfrm>
            <a:off x="2555776" y="5500099"/>
            <a:ext cx="1944216" cy="755240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5004718" y="5554553"/>
            <a:ext cx="30972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D:\&gt;ex2 4 5</a:t>
            </a:r>
            <a:endParaRPr lang="en-US" altLang="zh-CN" sz="3600" b="1" dirty="0">
              <a:solidFill>
                <a:schemeClr val="bg1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圆角矩形 13"/>
          <p:cNvSpPr/>
          <p:nvPr/>
        </p:nvSpPr>
        <p:spPr>
          <a:xfrm>
            <a:off x="1047185" y="2392238"/>
            <a:ext cx="2268061" cy="2529862"/>
          </a:xfrm>
          <a:prstGeom prst="roundRect">
            <a:avLst>
              <a:gd name="adj" fmla="val 7283"/>
            </a:avLst>
          </a:prstGeom>
          <a:solidFill>
            <a:schemeClr val="bg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编译、链接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550274" y="1552337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源程序</a:t>
            </a:r>
            <a:endParaRPr lang="zh-CN" altLang="en-US" sz="2800" b="1" dirty="0"/>
          </a:p>
        </p:txBody>
      </p:sp>
      <p:sp>
        <p:nvSpPr>
          <p:cNvPr id="4" name="文本框 3"/>
          <p:cNvSpPr txBox="1"/>
          <p:nvPr/>
        </p:nvSpPr>
        <p:spPr>
          <a:xfrm>
            <a:off x="1551242" y="2708920"/>
            <a:ext cx="1261884" cy="523220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编译器</a:t>
            </a:r>
            <a:endParaRPr lang="zh-CN" altLang="en-US" sz="2800" b="1" dirty="0"/>
          </a:p>
        </p:txBody>
      </p:sp>
      <p:sp>
        <p:nvSpPr>
          <p:cNvPr id="5" name="文本框 4"/>
          <p:cNvSpPr txBox="1"/>
          <p:nvPr/>
        </p:nvSpPr>
        <p:spPr>
          <a:xfrm>
            <a:off x="1551242" y="4077072"/>
            <a:ext cx="1261884" cy="523220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lstStyle/>
          <a:p>
            <a:r>
              <a:rPr lang="zh-CN" altLang="en-US" sz="2800" b="1"/>
              <a:t>链接器</a:t>
            </a:r>
            <a:endParaRPr lang="zh-CN" altLang="en-US" sz="2800" b="1"/>
          </a:p>
        </p:txBody>
      </p:sp>
      <p:sp>
        <p:nvSpPr>
          <p:cNvPr id="6" name="文本框 5"/>
          <p:cNvSpPr txBox="1"/>
          <p:nvPr/>
        </p:nvSpPr>
        <p:spPr>
          <a:xfrm>
            <a:off x="-65554" y="5517232"/>
            <a:ext cx="449353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2800" b="1"/>
              <a:t>可执行程序</a:t>
            </a:r>
            <a:br>
              <a:rPr lang="en-US" altLang="zh-CN" sz="2800" b="1"/>
            </a:br>
            <a:r>
              <a:rPr lang="zh-CN" altLang="en-US" sz="2800" b="1"/>
              <a:t>（与平台相关的机器指令）</a:t>
            </a:r>
            <a:endParaRPr lang="zh-CN" altLang="en-US" sz="2800" b="1"/>
          </a:p>
        </p:txBody>
      </p:sp>
      <p:cxnSp>
        <p:nvCxnSpPr>
          <p:cNvPr id="8" name="直接箭头连接符 7"/>
          <p:cNvCxnSpPr>
            <a:stCxn id="3" idx="2"/>
            <a:endCxn id="4" idx="0"/>
          </p:cNvCxnSpPr>
          <p:nvPr/>
        </p:nvCxnSpPr>
        <p:spPr>
          <a:xfrm>
            <a:off x="2181216" y="2075557"/>
            <a:ext cx="968" cy="633363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4" idx="2"/>
            <a:endCxn id="5" idx="0"/>
          </p:cNvCxnSpPr>
          <p:nvPr/>
        </p:nvCxnSpPr>
        <p:spPr>
          <a:xfrm>
            <a:off x="2182184" y="3232140"/>
            <a:ext cx="0" cy="844932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stCxn id="5" idx="2"/>
            <a:endCxn id="6" idx="0"/>
          </p:cNvCxnSpPr>
          <p:nvPr/>
        </p:nvCxnSpPr>
        <p:spPr>
          <a:xfrm flipH="1">
            <a:off x="2181215" y="4600292"/>
            <a:ext cx="969" cy="916940"/>
          </a:xfrm>
          <a:prstGeom prst="straightConnector1">
            <a:avLst/>
          </a:prstGeom>
          <a:ln w="28575"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chemeClr val="hlink"/>
                </a:solidFill>
                <a:ea typeface="宋体" panose="02010600030101010101" pitchFamily="2" charset="-122"/>
              </a:rPr>
              <a:t>4</a:t>
            </a:r>
            <a:endParaRPr lang="en-US" altLang="zh-CN" sz="1400" dirty="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4788024" y="5819973"/>
            <a:ext cx="2952328" cy="99340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进一步阅读：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《C++</a:t>
            </a:r>
            <a:r>
              <a:rPr kumimoji="1" lang="zh-CN" altLang="en-US" dirty="0"/>
              <a:t>编程思想</a:t>
            </a:r>
            <a:r>
              <a:rPr kumimoji="1" lang="en-US" altLang="zh-CN" dirty="0"/>
              <a:t>》</a:t>
            </a:r>
            <a:endParaRPr kumimoji="1" lang="en-US" altLang="zh-CN" dirty="0"/>
          </a:p>
          <a:p>
            <a:pPr algn="ctr"/>
            <a:r>
              <a:rPr kumimoji="1" lang="en-US" altLang="zh-CN" dirty="0"/>
              <a:t>2.1</a:t>
            </a:r>
            <a:r>
              <a:rPr kumimoji="1" lang="zh-CN" altLang="en-US" dirty="0"/>
              <a:t>语言的编译过程</a:t>
            </a:r>
            <a:endParaRPr kumimoji="1" lang="zh-CN" altLang="en-US" dirty="0"/>
          </a:p>
        </p:txBody>
      </p:sp>
      <p:sp>
        <p:nvSpPr>
          <p:cNvPr id="9" name="圆角矩形 8"/>
          <p:cNvSpPr/>
          <p:nvPr/>
        </p:nvSpPr>
        <p:spPr>
          <a:xfrm>
            <a:off x="3852924" y="1268761"/>
            <a:ext cx="4751523" cy="2232248"/>
          </a:xfrm>
          <a:prstGeom prst="round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tx1"/>
                </a:solidFill>
              </a:rPr>
              <a:t>第一遍执行语法分析和静态类型检查，将源代码解析为语法分析树的结构</a:t>
            </a:r>
            <a:endParaRPr kumimoji="1" lang="en-US" altLang="zh-CN" b="1" dirty="0">
              <a:solidFill>
                <a:schemeClr val="tx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tx1"/>
                </a:solidFill>
              </a:rPr>
              <a:t>第二遍由代码生成器遍历语法分析树，把树的每个节点转换为汇编语言或机器代码，生成目标模块</a:t>
            </a:r>
            <a:r>
              <a:rPr kumimoji="1" lang="en-US" altLang="zh-CN" b="1" dirty="0">
                <a:solidFill>
                  <a:schemeClr val="tx1"/>
                </a:solidFill>
              </a:rPr>
              <a:t>(.o</a:t>
            </a:r>
            <a:r>
              <a:rPr kumimoji="1" lang="zh-CN" altLang="en-US" b="1" dirty="0">
                <a:solidFill>
                  <a:schemeClr val="tx1"/>
                </a:solidFill>
              </a:rPr>
              <a:t>或</a:t>
            </a:r>
            <a:r>
              <a:rPr kumimoji="1" lang="en-US" altLang="zh-CN" b="1" dirty="0">
                <a:solidFill>
                  <a:schemeClr val="tx1"/>
                </a:solidFill>
              </a:rPr>
              <a:t>.</a:t>
            </a:r>
            <a:r>
              <a:rPr kumimoji="1" lang="en-US" altLang="zh-CN" b="1" dirty="0" err="1">
                <a:solidFill>
                  <a:schemeClr val="tx1"/>
                </a:solidFill>
              </a:rPr>
              <a:t>obj</a:t>
            </a:r>
            <a:r>
              <a:rPr kumimoji="1" lang="zh-CN" altLang="en-US" b="1" dirty="0">
                <a:solidFill>
                  <a:schemeClr val="tx1"/>
                </a:solidFill>
              </a:rPr>
              <a:t>文件）</a:t>
            </a:r>
            <a:endParaRPr kumimoji="1" lang="zh-CN" altLang="en-US" b="1" dirty="0">
              <a:solidFill>
                <a:schemeClr val="tx1"/>
              </a:solidFill>
            </a:endParaRPr>
          </a:p>
        </p:txBody>
      </p:sp>
      <p:sp>
        <p:nvSpPr>
          <p:cNvPr id="15" name="圆角矩形 14"/>
          <p:cNvSpPr/>
          <p:nvPr/>
        </p:nvSpPr>
        <p:spPr>
          <a:xfrm>
            <a:off x="3852924" y="3789603"/>
            <a:ext cx="4751523" cy="1908306"/>
          </a:xfrm>
          <a:prstGeom prst="round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bg1"/>
                </a:solidFill>
              </a:rPr>
              <a:t>把一组目标模块链接为可执行程序，使得操作系统可以执行它</a:t>
            </a:r>
            <a:endParaRPr kumimoji="1" lang="en-US" altLang="zh-CN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kumimoji="1" lang="zh-CN" altLang="en-US" b="1" dirty="0">
                <a:solidFill>
                  <a:schemeClr val="bg1"/>
                </a:solidFill>
              </a:rPr>
              <a:t>处理目标模块中的函数或变量引用，必要时搜索库文件处理所有的引用</a:t>
            </a:r>
            <a:endParaRPr kumimoji="1" lang="en-US" altLang="zh-CN" b="1" dirty="0">
              <a:solidFill>
                <a:schemeClr val="bg1"/>
              </a:solidFill>
            </a:endParaRPr>
          </a:p>
        </p:txBody>
      </p:sp>
      <p:cxnSp>
        <p:nvCxnSpPr>
          <p:cNvPr id="16" name="直线箭头连接符 15"/>
          <p:cNvCxnSpPr>
            <a:endCxn id="9" idx="1"/>
          </p:cNvCxnSpPr>
          <p:nvPr/>
        </p:nvCxnSpPr>
        <p:spPr>
          <a:xfrm flipV="1">
            <a:off x="2812158" y="2384885"/>
            <a:ext cx="1040766" cy="585645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/>
          <p:cNvCxnSpPr>
            <a:endCxn id="15" idx="1"/>
          </p:cNvCxnSpPr>
          <p:nvPr/>
        </p:nvCxnSpPr>
        <p:spPr>
          <a:xfrm>
            <a:off x="2812158" y="4368060"/>
            <a:ext cx="1040766" cy="375696"/>
          </a:xfrm>
          <a:prstGeom prst="straightConnector1">
            <a:avLst/>
          </a:prstGeom>
          <a:ln w="3175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9" grpId="0" animBg="1"/>
      <p:bldP spid="15" grpId="1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CN"/>
              <a:t>main(int argc, char** argv) ?</a:t>
            </a:r>
            <a:endParaRPr lang="en-US" altLang="zh-CN"/>
          </a:p>
        </p:txBody>
      </p:sp>
      <p:sp>
        <p:nvSpPr>
          <p:cNvPr id="8196" name="Text Box 6"/>
          <p:cNvSpPr txBox="1">
            <a:spLocks noChangeArrowheads="1"/>
          </p:cNvSpPr>
          <p:nvPr/>
        </p:nvSpPr>
        <p:spPr bwMode="auto">
          <a:xfrm>
            <a:off x="1116013" y="1649413"/>
            <a:ext cx="1661032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chemeClr val="accent2"/>
                </a:solidFill>
                <a:ea typeface="宋体" panose="02010600030101010101" pitchFamily="2" charset="-122"/>
              </a:rPr>
              <a:t>EX2  </a:t>
            </a:r>
            <a:r>
              <a:rPr lang="en-US" altLang="zh-CN" sz="2800" b="1" dirty="0">
                <a:solidFill>
                  <a:srgbClr val="FF0000"/>
                </a:solidFill>
                <a:ea typeface="宋体" panose="02010600030101010101" pitchFamily="2" charset="-122"/>
              </a:rPr>
              <a:t>4  5</a:t>
            </a:r>
            <a:endParaRPr lang="en-US" altLang="zh-CN" sz="2800" b="1" dirty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8197" name="AutoShape 8"/>
          <p:cNvSpPr/>
          <p:nvPr/>
        </p:nvSpPr>
        <p:spPr bwMode="auto">
          <a:xfrm rot="-5400000">
            <a:off x="2213769" y="1134269"/>
            <a:ext cx="287338" cy="2286000"/>
          </a:xfrm>
          <a:prstGeom prst="leftBrace">
            <a:avLst>
              <a:gd name="adj1" fmla="val 25046"/>
              <a:gd name="adj2" fmla="val 50000"/>
            </a:avLst>
          </a:prstGeom>
          <a:noFill/>
          <a:ln w="9525">
            <a:solidFill>
              <a:schemeClr val="tx1"/>
            </a:solidFill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8198" name="Text Box 9"/>
          <p:cNvSpPr txBox="1">
            <a:spLocks noChangeArrowheads="1"/>
          </p:cNvSpPr>
          <p:nvPr/>
        </p:nvSpPr>
        <p:spPr bwMode="auto">
          <a:xfrm>
            <a:off x="2357438" y="2500313"/>
            <a:ext cx="1106487" cy="366712"/>
          </a:xfrm>
          <a:prstGeom prst="rect">
            <a:avLst/>
          </a:prstGeom>
          <a:solidFill>
            <a:srgbClr val="FF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3 </a:t>
            </a:r>
            <a:r>
              <a:rPr lang="en-US" altLang="zh-CN" sz="1800">
                <a:ea typeface="宋体" panose="02010600030101010101" pitchFamily="2" charset="-122"/>
                <a:sym typeface="Wingdings" panose="05000000000000000000" pitchFamily="2" charset="2"/>
              </a:rPr>
              <a:t> argc</a:t>
            </a:r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199" name="AutoShape 10"/>
          <p:cNvSpPr>
            <a:spLocks noChangeArrowheads="1"/>
          </p:cNvSpPr>
          <p:nvPr/>
        </p:nvSpPr>
        <p:spPr bwMode="auto">
          <a:xfrm>
            <a:off x="3779838" y="1773238"/>
            <a:ext cx="576262" cy="287337"/>
          </a:xfrm>
          <a:prstGeom prst="rightArrow">
            <a:avLst>
              <a:gd name="adj1" fmla="val 50000"/>
              <a:gd name="adj2" fmla="val 50138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8200" name="Text Box 11"/>
          <p:cNvSpPr txBox="1">
            <a:spLocks noChangeArrowheads="1"/>
          </p:cNvSpPr>
          <p:nvPr/>
        </p:nvSpPr>
        <p:spPr bwMode="auto">
          <a:xfrm flipH="1">
            <a:off x="7281863" y="1633538"/>
            <a:ext cx="792162" cy="528637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</a:rPr>
              <a:t>“4”</a:t>
            </a:r>
            <a:endParaRPr lang="en-US" altLang="zh-CN" sz="28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8201" name="Text Box 12"/>
          <p:cNvSpPr txBox="1">
            <a:spLocks noChangeArrowheads="1"/>
          </p:cNvSpPr>
          <p:nvPr/>
        </p:nvSpPr>
        <p:spPr bwMode="auto">
          <a:xfrm flipH="1">
            <a:off x="8113713" y="1628775"/>
            <a:ext cx="792162" cy="528638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>
                <a:solidFill>
                  <a:srgbClr val="FF0000"/>
                </a:solidFill>
                <a:ea typeface="宋体" panose="02010600030101010101" pitchFamily="2" charset="-122"/>
              </a:rPr>
              <a:t>“5”</a:t>
            </a:r>
            <a:endParaRPr lang="en-US" altLang="zh-CN" sz="2800" b="1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8202" name="Text Box 13"/>
          <p:cNvSpPr txBox="1">
            <a:spLocks noChangeArrowheads="1"/>
          </p:cNvSpPr>
          <p:nvPr/>
        </p:nvSpPr>
        <p:spPr bwMode="auto">
          <a:xfrm>
            <a:off x="5146675" y="1628775"/>
            <a:ext cx="2089150" cy="528638"/>
          </a:xfrm>
          <a:prstGeom prst="rect">
            <a:avLst/>
          </a:prstGeom>
          <a:noFill/>
          <a:ln w="9525">
            <a:solidFill>
              <a:schemeClr val="accent2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800" b="1" dirty="0">
                <a:solidFill>
                  <a:srgbClr val="FF0000"/>
                </a:solidFill>
                <a:ea typeface="宋体" panose="02010600030101010101" pitchFamily="2" charset="-122"/>
              </a:rPr>
              <a:t>“EX2”</a:t>
            </a:r>
            <a:endParaRPr lang="en-US" altLang="zh-CN" sz="2800" b="1" dirty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8203" name="Text Box 14"/>
          <p:cNvSpPr txBox="1">
            <a:spLocks noChangeArrowheads="1"/>
          </p:cNvSpPr>
          <p:nvPr/>
        </p:nvSpPr>
        <p:spPr bwMode="auto">
          <a:xfrm>
            <a:off x="4427538" y="1412875"/>
            <a:ext cx="628650" cy="366713"/>
          </a:xfrm>
          <a:prstGeom prst="rect">
            <a:avLst/>
          </a:prstGeom>
          <a:solidFill>
            <a:srgbClr val="FF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ea typeface="宋体" panose="02010600030101010101" pitchFamily="2" charset="-122"/>
                <a:sym typeface="Wingdings" panose="05000000000000000000" pitchFamily="2" charset="2"/>
              </a:rPr>
              <a:t>argv</a:t>
            </a:r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204" name="Text Box 15"/>
          <p:cNvSpPr txBox="1">
            <a:spLocks noChangeArrowheads="1"/>
          </p:cNvSpPr>
          <p:nvPr/>
        </p:nvSpPr>
        <p:spPr bwMode="auto">
          <a:xfrm>
            <a:off x="5148263" y="2228850"/>
            <a:ext cx="806450" cy="336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 dirty="0" err="1">
                <a:solidFill>
                  <a:srgbClr val="7030A0"/>
                </a:solidFill>
                <a:ea typeface="宋体" panose="02010600030101010101" pitchFamily="2" charset="-122"/>
                <a:sym typeface="Wingdings" panose="05000000000000000000" pitchFamily="2" charset="2"/>
              </a:rPr>
              <a:t>argv</a:t>
            </a:r>
            <a:r>
              <a:rPr lang="en-US" altLang="zh-CN" sz="1600" b="1" dirty="0">
                <a:solidFill>
                  <a:srgbClr val="7030A0"/>
                </a:solidFill>
                <a:ea typeface="宋体" panose="02010600030101010101" pitchFamily="2" charset="-122"/>
                <a:sym typeface="Wingdings" panose="05000000000000000000" pitchFamily="2" charset="2"/>
              </a:rPr>
              <a:t>[0]</a:t>
            </a:r>
            <a:endParaRPr lang="en-US" altLang="zh-CN" sz="1600" b="1" dirty="0">
              <a:solidFill>
                <a:srgbClr val="7030A0"/>
              </a:solidFill>
              <a:ea typeface="宋体" panose="02010600030101010101" pitchFamily="2" charset="-122"/>
            </a:endParaRPr>
          </a:p>
        </p:txBody>
      </p:sp>
      <p:sp>
        <p:nvSpPr>
          <p:cNvPr id="8205" name="Text Box 16"/>
          <p:cNvSpPr txBox="1">
            <a:spLocks noChangeArrowheads="1"/>
          </p:cNvSpPr>
          <p:nvPr/>
        </p:nvSpPr>
        <p:spPr bwMode="auto">
          <a:xfrm>
            <a:off x="7164388" y="2228850"/>
            <a:ext cx="86914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>
                <a:solidFill>
                  <a:srgbClr val="7030A0"/>
                </a:solidFill>
                <a:ea typeface="宋体" panose="02010600030101010101" pitchFamily="2" charset="-122"/>
                <a:sym typeface="Wingdings" panose="05000000000000000000" pitchFamily="2" charset="2"/>
              </a:rPr>
              <a:t>argv[1]</a:t>
            </a:r>
            <a:endParaRPr lang="en-US" altLang="zh-CN" sz="1600" b="1">
              <a:solidFill>
                <a:srgbClr val="7030A0"/>
              </a:solidFill>
              <a:ea typeface="宋体" panose="02010600030101010101" pitchFamily="2" charset="-122"/>
            </a:endParaRPr>
          </a:p>
        </p:txBody>
      </p:sp>
      <p:sp>
        <p:nvSpPr>
          <p:cNvPr id="8206" name="Text Box 17"/>
          <p:cNvSpPr txBox="1">
            <a:spLocks noChangeArrowheads="1"/>
          </p:cNvSpPr>
          <p:nvPr/>
        </p:nvSpPr>
        <p:spPr bwMode="auto">
          <a:xfrm>
            <a:off x="8027988" y="2228850"/>
            <a:ext cx="869149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600" b="1">
                <a:solidFill>
                  <a:srgbClr val="7030A0"/>
                </a:solidFill>
                <a:ea typeface="宋体" panose="02010600030101010101" pitchFamily="2" charset="-122"/>
                <a:sym typeface="Wingdings" panose="05000000000000000000" pitchFamily="2" charset="2"/>
              </a:rPr>
              <a:t>argv[2]</a:t>
            </a:r>
            <a:endParaRPr lang="en-US" altLang="zh-CN" sz="1600" b="1">
              <a:solidFill>
                <a:srgbClr val="7030A0"/>
              </a:solidFill>
              <a:ea typeface="宋体" panose="02010600030101010101" pitchFamily="2" charset="-122"/>
            </a:endParaRPr>
          </a:p>
        </p:txBody>
      </p:sp>
      <p:sp>
        <p:nvSpPr>
          <p:cNvPr id="8207" name="Text Box 18"/>
          <p:cNvSpPr txBox="1">
            <a:spLocks noChangeArrowheads="1"/>
          </p:cNvSpPr>
          <p:nvPr/>
        </p:nvSpPr>
        <p:spPr bwMode="auto">
          <a:xfrm>
            <a:off x="4356100" y="1865313"/>
            <a:ext cx="806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char**</a:t>
            </a:r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208" name="Text Box 19"/>
          <p:cNvSpPr txBox="1">
            <a:spLocks noChangeArrowheads="1"/>
          </p:cNvSpPr>
          <p:nvPr/>
        </p:nvSpPr>
        <p:spPr bwMode="auto">
          <a:xfrm>
            <a:off x="1852613" y="2500313"/>
            <a:ext cx="4254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int</a:t>
            </a:r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820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C7CB845-2F2C-4692-B4DF-88EC6D7B4D2E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816226" y="2738438"/>
            <a:ext cx="5148262" cy="40934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ex2.cpp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&lt;iostream&gt;</a:t>
            </a:r>
            <a:endParaRPr lang="en-US" altLang="zh-CN" sz="20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/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altLang="zh-CN" sz="20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cstdio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</a:t>
            </a:r>
            <a:r>
              <a:rPr lang="en-US" altLang="zh-CN" sz="20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()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{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a, b;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	</a:t>
            </a:r>
            <a:r>
              <a:rPr lang="en-US" altLang="zh-CN" sz="2000" b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cin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&gt;&gt; a &gt;&gt; b;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a = </a:t>
            </a:r>
            <a:r>
              <a:rPr lang="en-US" altLang="zh-CN" sz="2000" b="1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[1]);</a:t>
            </a:r>
            <a:endParaRPr lang="en-US" altLang="zh-CN" sz="2000" b="1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b = </a:t>
            </a:r>
            <a:r>
              <a:rPr lang="en-US" altLang="zh-CN" sz="2000" b="1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solidFill>
                  <a:srgbClr val="00B0F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[2]);</a:t>
            </a:r>
            <a:endParaRPr lang="en-US" altLang="zh-CN" sz="2000" b="1" dirty="0">
              <a:solidFill>
                <a:srgbClr val="00B0F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a + b &lt;&lt;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endParaRPr lang="zh-CN" altLang="en-US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9512" y="2113603"/>
            <a:ext cx="8793048" cy="4579494"/>
          </a:xfrm>
          <a:prstGeom prst="rect">
            <a:avLst/>
          </a:prstGeom>
        </p:spPr>
      </p:pic>
      <p:sp>
        <p:nvSpPr>
          <p:cNvPr id="11269" name="Rectangle 8"/>
          <p:cNvSpPr>
            <a:spLocks noGrp="1" noChangeArrowheads="1"/>
          </p:cNvSpPr>
          <p:nvPr>
            <p:ph type="title"/>
          </p:nvPr>
        </p:nvSpPr>
        <p:spPr>
          <a:xfrm>
            <a:off x="457200" y="274638"/>
            <a:ext cx="8686800" cy="1143000"/>
          </a:xfrm>
        </p:spPr>
        <p:txBody>
          <a:bodyPr/>
          <a:lstStyle/>
          <a:p>
            <a:r>
              <a:rPr lang="en-US" altLang="zh-CN" sz="3800" dirty="0"/>
              <a:t>IDE</a:t>
            </a:r>
            <a:r>
              <a:rPr lang="zh-CN" altLang="en-US" sz="3800" dirty="0"/>
              <a:t>中如何输入命令行参数？</a:t>
            </a:r>
            <a:endParaRPr lang="zh-CN" altLang="en-US" sz="3800" dirty="0"/>
          </a:p>
        </p:txBody>
      </p:sp>
      <p:sp>
        <p:nvSpPr>
          <p:cNvPr id="1127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AE56102-681C-4D38-99D8-A75CF8EC1BFE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cxnSp>
        <p:nvCxnSpPr>
          <p:cNvPr id="5" name="直线箭头连接符 4"/>
          <p:cNvCxnSpPr/>
          <p:nvPr/>
        </p:nvCxnSpPr>
        <p:spPr>
          <a:xfrm>
            <a:off x="2195736" y="1955741"/>
            <a:ext cx="2232248" cy="2913419"/>
          </a:xfrm>
          <a:prstGeom prst="straightConnector1">
            <a:avLst/>
          </a:prstGeom>
          <a:ln w="635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457200" y="1124744"/>
            <a:ext cx="8667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/>
              <a:t>查看</a:t>
            </a:r>
            <a:r>
              <a:rPr kumimoji="1" lang="en-US" altLang="zh-CN" sz="2800" dirty="0"/>
              <a:t>-&gt;</a:t>
            </a:r>
            <a:r>
              <a:rPr kumimoji="1" lang="zh-CN" altLang="en-US" sz="2800" dirty="0"/>
              <a:t>命令窗口</a:t>
            </a:r>
            <a:r>
              <a:rPr kumimoji="1" lang="en-US" altLang="zh-CN" sz="2800" dirty="0"/>
              <a:t>-&gt;Debug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open</a:t>
            </a:r>
            <a:r>
              <a:rPr kumimoji="1" lang="zh-CN" altLang="en-US" sz="2800" dirty="0"/>
              <a:t> </a:t>
            </a:r>
            <a:r>
              <a:rPr kumimoji="1" lang="en-US" altLang="zh-CN" sz="2800" dirty="0" err="1"/>
              <a:t>launch.json</a:t>
            </a:r>
            <a:r>
              <a:rPr kumimoji="1" lang="zh-CN" altLang="en-US" sz="2800" dirty="0"/>
              <a:t> </a:t>
            </a:r>
            <a:r>
              <a:rPr kumimoji="1" lang="en-US" altLang="zh-CN" sz="2800" dirty="0"/>
              <a:t>-&gt;</a:t>
            </a:r>
            <a:r>
              <a:rPr kumimoji="1" lang="zh-CN" altLang="en-US" sz="2800" dirty="0"/>
              <a:t> 修改</a:t>
            </a:r>
            <a:r>
              <a:rPr kumimoji="1" lang="en-US" altLang="zh-CN" sz="2800" dirty="0" err="1"/>
              <a:t>args</a:t>
            </a:r>
            <a:endParaRPr kumimoji="1" lang="en-US" altLang="zh-CN" sz="2800" dirty="0"/>
          </a:p>
          <a:p>
            <a:r>
              <a:rPr kumimoji="1" lang="zh-CN" altLang="en-US" sz="2000" dirty="0"/>
              <a:t>（或直接修改</a:t>
            </a:r>
            <a:r>
              <a:rPr kumimoji="1" lang="en-US" altLang="zh-CN" sz="2000" dirty="0"/>
              <a:t>.</a:t>
            </a:r>
            <a:r>
              <a:rPr kumimoji="1" lang="en-US" altLang="zh-CN" sz="2000" dirty="0" err="1"/>
              <a:t>vscode</a:t>
            </a:r>
            <a:r>
              <a:rPr kumimoji="1" lang="zh-CN" altLang="en-US" sz="2000" dirty="0"/>
              <a:t>内的配置）</a:t>
            </a:r>
            <a:endParaRPr kumimoji="1" lang="zh-CN" altLang="en-US" sz="2000" dirty="0"/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CN"/>
              <a:t>main(int argc, char** argv) ?</a:t>
            </a:r>
            <a:endParaRPr lang="en-US" altLang="zh-CN"/>
          </a:p>
        </p:txBody>
      </p:sp>
      <p:pic>
        <p:nvPicPr>
          <p:cNvPr id="12291" name="Picture 1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088" y="1557338"/>
            <a:ext cx="7848600" cy="4422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292" name="Rectangle 20"/>
          <p:cNvSpPr>
            <a:spLocks noChangeArrowheads="1"/>
          </p:cNvSpPr>
          <p:nvPr/>
        </p:nvSpPr>
        <p:spPr bwMode="auto">
          <a:xfrm>
            <a:off x="684213" y="2924175"/>
            <a:ext cx="1871662" cy="504825"/>
          </a:xfrm>
          <a:prstGeom prst="rect">
            <a:avLst/>
          </a:prstGeom>
          <a:noFill/>
          <a:ln w="38100">
            <a:solidFill>
              <a:srgbClr val="FF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1229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94E8415-5C23-42A1-A161-49DA90707B03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title"/>
          </p:nvPr>
        </p:nvSpPr>
        <p:spPr>
          <a:noFill/>
        </p:spPr>
        <p:txBody>
          <a:bodyPr/>
          <a:lstStyle/>
          <a:p>
            <a:r>
              <a:rPr lang="en-US" altLang="zh-CN" dirty="0"/>
              <a:t>main(</a:t>
            </a:r>
            <a:r>
              <a:rPr lang="en-US" altLang="zh-CN" dirty="0" err="1"/>
              <a:t>int</a:t>
            </a:r>
            <a:r>
              <a:rPr lang="en-US" altLang="zh-CN" dirty="0"/>
              <a:t> </a:t>
            </a:r>
            <a:r>
              <a:rPr lang="en-US" altLang="zh-CN" dirty="0" err="1"/>
              <a:t>argc</a:t>
            </a:r>
            <a:r>
              <a:rPr lang="en-US" altLang="zh-CN" dirty="0"/>
              <a:t>, char** </a:t>
            </a:r>
            <a:r>
              <a:rPr lang="en-US" altLang="zh-CN" dirty="0" err="1"/>
              <a:t>argv</a:t>
            </a:r>
            <a:r>
              <a:rPr lang="en-US" altLang="zh-CN" dirty="0"/>
              <a:t>) ?</a:t>
            </a:r>
            <a:endParaRPr lang="en-US" altLang="zh-CN" dirty="0"/>
          </a:p>
        </p:txBody>
      </p:sp>
      <p:sp>
        <p:nvSpPr>
          <p:cNvPr id="13316" name="Rectangle 7"/>
          <p:cNvSpPr>
            <a:spLocks noChangeArrowheads="1"/>
          </p:cNvSpPr>
          <p:nvPr/>
        </p:nvSpPr>
        <p:spPr bwMode="auto">
          <a:xfrm>
            <a:off x="899592" y="2852936"/>
            <a:ext cx="7166620" cy="1512168"/>
          </a:xfrm>
          <a:prstGeom prst="rect">
            <a:avLst/>
          </a:prstGeom>
          <a:noFill/>
          <a:ln w="38100">
            <a:solidFill>
              <a:srgbClr val="FFC000"/>
            </a:solidFill>
            <a:prstDash val="sysDot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solidFill>
                <a:srgbClr val="FFC000"/>
              </a:solidFill>
              <a:ea typeface="宋体" panose="02010600030101010101" pitchFamily="2" charset="-122"/>
            </a:endParaRPr>
          </a:p>
        </p:txBody>
      </p:sp>
      <p:sp>
        <p:nvSpPr>
          <p:cNvPr id="1331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D2077D8-E613-4DD6-9259-D74B16C74844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38486" y="1258184"/>
            <a:ext cx="756084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ex3.cpp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altLang="zh-CN" sz="20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iostream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</a:t>
            </a:r>
            <a:endParaRPr lang="en-US" altLang="zh-CN" sz="20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/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</a:t>
            </a:r>
            <a:r>
              <a:rPr lang="en-US" altLang="zh-CN" sz="20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cstdlib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&gt; 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</a:t>
            </a:r>
            <a:r>
              <a:rPr lang="en-US" altLang="zh-CN" sz="20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()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main(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**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  if (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argc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!=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)  {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"Usage: " &lt;&lt;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]  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               &lt;&lt; " op1 op2" &lt;&lt;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       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1;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  }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altLang="zh-CN" sz="20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a, b;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	</a:t>
            </a:r>
            <a:r>
              <a:rPr lang="en-US" altLang="zh-CN" sz="2000" b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cin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&gt;&gt; a &gt;&gt; b;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a =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[1]);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b =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[2]);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a + b &lt;&lt;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endParaRPr lang="zh-CN" altLang="en-US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" name="圆角矩形 1"/>
          <p:cNvSpPr/>
          <p:nvPr/>
        </p:nvSpPr>
        <p:spPr>
          <a:xfrm>
            <a:off x="4249788" y="4547679"/>
            <a:ext cx="3816424" cy="72008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CN" altLang="en-US" dirty="0"/>
              <a:t>原则：总是考虑边界和异常的情况</a:t>
            </a:r>
            <a:endParaRPr kumimoji="1"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>
            <p:custDataLst>
              <p:tags r:id="rId1"/>
            </p:custDataLst>
          </p:nvPr>
        </p:nvSpPr>
        <p:spPr>
          <a:xfrm>
            <a:off x="914400" y="635000"/>
            <a:ext cx="7315200" cy="2143125"/>
          </a:xfrm>
          <a:prstGeom prst="rect">
            <a:avLst/>
          </a:prstGeom>
          <a:noFill/>
        </p:spPr>
        <p:txBody>
          <a:bodyPr vert="horz" wrap="square" rtlCol="0" anchor="ctr" anchorCtr="0">
            <a:noAutofit/>
          </a:bodyPr>
          <a:lstStyle/>
          <a:p>
            <a:pPr eaLnBrk="1" hangingPunct="1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运行</a:t>
            </a:r>
            <a:r>
              <a:rPr lang="en-US" altLang="zh-CN" sz="2800" b="1" dirty="0">
                <a:solidFill>
                  <a:schemeClr val="accent2"/>
                </a:solidFill>
                <a:ea typeface="宋体" panose="02010600030101010101" pitchFamily="2" charset="-122"/>
              </a:rPr>
              <a:t>EX2  </a:t>
            </a:r>
            <a:r>
              <a:rPr lang="en-US" altLang="zh-CN" sz="2800" b="1" dirty="0">
                <a:solidFill>
                  <a:srgbClr val="FF0000"/>
                </a:solidFill>
                <a:ea typeface="宋体" panose="02010600030101010101" pitchFamily="2" charset="-122"/>
              </a:rPr>
              <a:t>4+5</a:t>
            </a:r>
            <a:r>
              <a:rPr lang="zh-CN" altLang="en-US" sz="2800" b="1" dirty="0">
                <a:solidFill>
                  <a:srgbClr val="FF0000"/>
                </a:solidFill>
                <a:ea typeface="宋体" panose="02010600030101010101" pitchFamily="2" charset="-122"/>
              </a:rPr>
              <a:t>  </a:t>
            </a:r>
            <a:r>
              <a:rPr lang="en-US" altLang="zh-CN" sz="2800" b="1" dirty="0">
                <a:solidFill>
                  <a:srgbClr val="FF0000"/>
                </a:solidFill>
                <a:ea typeface="宋体" panose="02010600030101010101" pitchFamily="2" charset="-122"/>
              </a:rPr>
              <a:t>=</a:t>
            </a:r>
            <a:endParaRPr lang="en-US" altLang="zh-CN" sz="2800" b="1" dirty="0">
              <a:solidFill>
                <a:srgbClr val="FF0000"/>
              </a:solidFill>
              <a:ea typeface="宋体" panose="02010600030101010101" pitchFamily="2" charset="-122"/>
            </a:endParaRPr>
          </a:p>
          <a:p>
            <a:pPr eaLnBrk="1" hangingPunct="1"/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时得到</a:t>
            </a:r>
            <a:r>
              <a:rPr lang="en-US" altLang="zh-CN" sz="2800" b="1" dirty="0" err="1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argv</a:t>
            </a:r>
            <a:r>
              <a:rPr lang="en-US" altLang="zh-CN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[1]</a:t>
            </a:r>
            <a:r>
              <a:rPr lang="zh-CN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为</a:t>
            </a:r>
            <a:endParaRPr lang="en-US" altLang="zh-CN" sz="2800" b="1" dirty="0"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6" name="文本框 5"/>
          <p:cNvSpPr txBox="1"/>
          <p:nvPr>
            <p:custDataLst>
              <p:tags r:id="rId2"/>
            </p:custDataLst>
          </p:nvPr>
        </p:nvSpPr>
        <p:spPr>
          <a:xfrm>
            <a:off x="1828800" y="278606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800" dirty="0">
                <a:latin typeface="Consolas" panose="020B0609020204030204" pitchFamily="49" charset="0"/>
                <a:ea typeface="华文新魏" panose="02010800040101010101" pitchFamily="2" charset="-122"/>
                <a:cs typeface="Consolas" panose="020B0609020204030204" pitchFamily="49" charset="0"/>
              </a:rPr>
              <a:t>EX2</a:t>
            </a:r>
            <a:endParaRPr lang="zh-CN" altLang="en-US" sz="2600" b="1" dirty="0">
              <a:solidFill>
                <a:srgbClr val="00000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>
            <p:custDataLst>
              <p:tags r:id="rId3"/>
            </p:custDataLst>
          </p:nvPr>
        </p:nvSpPr>
        <p:spPr>
          <a:xfrm>
            <a:off x="1828800" y="364331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800" dirty="0">
                <a:latin typeface="Consolas" panose="020B0609020204030204" pitchFamily="49" charset="0"/>
                <a:ea typeface="华文新魏" panose="02010800040101010101" pitchFamily="2" charset="-122"/>
                <a:cs typeface="Consolas" panose="020B0609020204030204" pitchFamily="49" charset="0"/>
              </a:rPr>
              <a:t>4+5</a:t>
            </a:r>
            <a:endParaRPr lang="zh-CN" altLang="en-US" sz="2800" dirty="0">
              <a:latin typeface="Consolas" panose="020B0609020204030204" pitchFamily="49" charset="0"/>
              <a:ea typeface="华文新魏" panose="0201080004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8" name="文本框 7"/>
          <p:cNvSpPr txBox="1"/>
          <p:nvPr>
            <p:custDataLst>
              <p:tags r:id="rId4"/>
            </p:custDataLst>
          </p:nvPr>
        </p:nvSpPr>
        <p:spPr>
          <a:xfrm>
            <a:off x="1828800" y="450056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800" dirty="0">
                <a:latin typeface="Consolas" panose="020B0609020204030204" pitchFamily="49" charset="0"/>
                <a:ea typeface="华文新魏" panose="02010800040101010101" pitchFamily="2" charset="-122"/>
                <a:cs typeface="Consolas" panose="020B0609020204030204" pitchFamily="49" charset="0"/>
              </a:rPr>
              <a:t>9</a:t>
            </a:r>
            <a:endParaRPr lang="zh-CN" altLang="en-US" sz="2800" dirty="0">
              <a:latin typeface="Consolas" panose="020B0609020204030204" pitchFamily="49" charset="0"/>
              <a:ea typeface="华文新魏" panose="0201080004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9" name="文本框 8"/>
          <p:cNvSpPr txBox="1"/>
          <p:nvPr>
            <p:custDataLst>
              <p:tags r:id="rId5"/>
            </p:custDataLst>
          </p:nvPr>
        </p:nvSpPr>
        <p:spPr>
          <a:xfrm>
            <a:off x="1828800" y="5357813"/>
            <a:ext cx="6400800" cy="642938"/>
          </a:xfrm>
          <a:prstGeom prst="rect">
            <a:avLst/>
          </a:prstGeom>
          <a:noFill/>
        </p:spPr>
        <p:txBody>
          <a:bodyPr vert="horz" wrap="none" rtlCol="0" anchor="ctr" anchorCtr="0">
            <a:noAutofit/>
          </a:bodyPr>
          <a:lstStyle/>
          <a:p>
            <a:r>
              <a:rPr lang="en-US" altLang="zh-CN" sz="2800" dirty="0">
                <a:latin typeface="Consolas" panose="020B0609020204030204" pitchFamily="49" charset="0"/>
                <a:ea typeface="华文新魏" panose="02010800040101010101" pitchFamily="2" charset="-122"/>
                <a:cs typeface="Consolas" panose="020B0609020204030204" pitchFamily="49" charset="0"/>
              </a:rPr>
              <a:t>=</a:t>
            </a:r>
            <a:endParaRPr lang="zh-CN" altLang="en-US" sz="2600" b="1" dirty="0">
              <a:solidFill>
                <a:srgbClr val="000000"/>
              </a:solidFill>
              <a:latin typeface="Consolas" panose="020B0609020204030204" pitchFamily="49" charset="0"/>
              <a:ea typeface="微软雅黑" panose="020B0503020204020204" pitchFamily="34" charset="-122"/>
              <a:cs typeface="Consolas" panose="020B0609020204030204" pitchFamily="49" charset="0"/>
              <a:sym typeface="微软雅黑" panose="020B0503020204020204" pitchFamily="34" charset="-122"/>
            </a:endParaRPr>
          </a:p>
        </p:txBody>
      </p:sp>
      <p:sp>
        <p:nvSpPr>
          <p:cNvPr id="10" name="椭圆 9"/>
          <p:cNvSpPr>
            <a:spLocks noChangeAspect="1"/>
          </p:cNvSpPr>
          <p:nvPr>
            <p:custDataLst>
              <p:tags r:id="rId6"/>
            </p:custDataLst>
          </p:nvPr>
        </p:nvSpPr>
        <p:spPr>
          <a:xfrm>
            <a:off x="1114425" y="28503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A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1" name="椭圆 10"/>
          <p:cNvSpPr>
            <a:spLocks noChangeAspect="1"/>
          </p:cNvSpPr>
          <p:nvPr>
            <p:custDataLst>
              <p:tags r:id="rId7"/>
            </p:custDataLst>
          </p:nvPr>
        </p:nvSpPr>
        <p:spPr>
          <a:xfrm>
            <a:off x="1114425" y="3707606"/>
            <a:ext cx="514350" cy="514350"/>
          </a:xfrm>
          <a:prstGeom prst="ellipse">
            <a:avLst/>
          </a:prstGeom>
          <a:solidFill>
            <a:srgbClr val="00FF00"/>
          </a:solidFill>
          <a:ln w="254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B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2" name="椭圆 11"/>
          <p:cNvSpPr>
            <a:spLocks noChangeAspect="1"/>
          </p:cNvSpPr>
          <p:nvPr>
            <p:custDataLst>
              <p:tags r:id="rId8"/>
            </p:custDataLst>
          </p:nvPr>
        </p:nvSpPr>
        <p:spPr>
          <a:xfrm>
            <a:off x="1114425" y="456485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C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3" name="椭圆 12"/>
          <p:cNvSpPr>
            <a:spLocks noChangeAspect="1"/>
          </p:cNvSpPr>
          <p:nvPr>
            <p:custDataLst>
              <p:tags r:id="rId9"/>
            </p:custDataLst>
          </p:nvPr>
        </p:nvSpPr>
        <p:spPr>
          <a:xfrm>
            <a:off x="1114425" y="5422106"/>
            <a:ext cx="514350" cy="514350"/>
          </a:xfrm>
          <a:prstGeom prst="ellipse">
            <a:avLst/>
          </a:prstGeom>
          <a:solidFill>
            <a:srgbClr val="808080"/>
          </a:solidFill>
          <a:ln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en-US" altLang="zh-CN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D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圆角矩形 13"/>
          <p:cNvSpPr/>
          <p:nvPr>
            <p:custDataLst>
              <p:tags r:id="rId10"/>
            </p:custDataLst>
          </p:nvPr>
        </p:nvSpPr>
        <p:spPr>
          <a:xfrm>
            <a:off x="6172200" y="6215063"/>
            <a:ext cx="1543050" cy="411480"/>
          </a:xfrm>
          <a:prstGeom prst="roundRect">
            <a:avLst/>
          </a:prstGeom>
          <a:solidFill>
            <a:srgbClr val="808080"/>
          </a:solidFill>
          <a:ln w="38100" cmpd="sng">
            <a:solidFill>
              <a:srgbClr val="000000"/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 anchorCtr="1"/>
          <a:lstStyle/>
          <a:p>
            <a:pPr algn="ctr"/>
            <a:r>
              <a:rPr lang="zh-CN" altLang="en-US" sz="160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提交</a:t>
            </a:r>
            <a:endParaRPr lang="zh-CN" altLang="en-US" sz="160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grpSp>
        <p:nvGrpSpPr>
          <p:cNvPr id="19" name="组合 18"/>
          <p:cNvGrpSpPr/>
          <p:nvPr>
            <p:custDataLst>
              <p:tags r:id="rId11"/>
            </p:custDataLst>
          </p:nvPr>
        </p:nvGrpSpPr>
        <p:grpSpPr>
          <a:xfrm>
            <a:off x="0" y="0"/>
            <a:ext cx="9144000" cy="635000"/>
            <a:chOff x="0" y="0"/>
            <a:chExt cx="9144000" cy="635000"/>
          </a:xfrm>
        </p:grpSpPr>
        <p:sp>
          <p:nvSpPr>
            <p:cNvPr id="15" name="TitleBackground"/>
            <p:cNvSpPr/>
            <p:nvPr>
              <p:custDataLst>
                <p:tags r:id="rId12"/>
              </p:custDataLst>
            </p:nvPr>
          </p:nvSpPr>
          <p:spPr>
            <a:xfrm>
              <a:off x="0" y="0"/>
              <a:ext cx="9144000" cy="635000"/>
            </a:xfrm>
            <a:prstGeom prst="rect">
              <a:avLst/>
            </a:prstGeom>
            <a:solidFill>
              <a:srgbClr val="F6F7F8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ColorBlock"/>
            <p:cNvSpPr/>
            <p:nvPr>
              <p:custDataLst>
                <p:tags r:id="rId13"/>
              </p:custDataLst>
            </p:nvPr>
          </p:nvSpPr>
          <p:spPr>
            <a:xfrm>
              <a:off x="0" y="0"/>
              <a:ext cx="190500" cy="635000"/>
            </a:xfrm>
            <a:prstGeom prst="rect">
              <a:avLst/>
            </a:prstGeom>
            <a:solidFill>
              <a:srgbClr val="639EF4"/>
            </a:solidFill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  <a:headEnd/>
                  <a:tailEnd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TypeText"/>
            <p:cNvSpPr txBox="1"/>
            <p:nvPr>
              <p:custDataLst>
                <p:tags r:id="rId14"/>
              </p:custDataLst>
            </p:nvPr>
          </p:nvSpPr>
          <p:spPr>
            <a:xfrm>
              <a:off x="254000" y="0"/>
              <a:ext cx="1905000" cy="635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zh-CN" altLang="en-US" sz="2600" b="1">
                  <a:solidFill>
                    <a:srgbClr val="00000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单选题</a:t>
              </a:r>
              <a:endParaRPr lang="zh-CN" altLang="en-US" sz="2600" b="1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18" name="TipText"/>
            <p:cNvSpPr txBox="1"/>
            <p:nvPr>
              <p:custDataLst>
                <p:tags r:id="rId15"/>
              </p:custDataLst>
            </p:nvPr>
          </p:nvSpPr>
          <p:spPr>
            <a:xfrm>
              <a:off x="1525905" y="109220"/>
              <a:ext cx="2286000" cy="508000"/>
            </a:xfrm>
            <a:prstGeom prst="rect">
              <a:avLst/>
            </a:prstGeom>
            <a:noFill/>
          </p:spPr>
          <p:txBody>
            <a:bodyPr vert="horz" wrap="none" rtlCol="0" anchor="ctr" anchorCtr="0">
              <a:noAutofit/>
            </a:bodyPr>
            <a:lstStyle/>
            <a:p>
              <a:r>
                <a:rPr lang="en-US" altLang="zh-CN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1</a:t>
              </a:r>
              <a:r>
                <a:rPr lang="zh-CN" altLang="en-US" sz="2000" b="1">
                  <a:solidFill>
                    <a:srgbClr val="808080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微软雅黑" panose="020B0503020204020204" pitchFamily="34" charset="-122"/>
                </a:rPr>
                <a:t>分</a:t>
              </a:r>
              <a:endParaRPr lang="zh-CN" altLang="en-US" sz="2000" b="1" dirty="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endParaRPr>
            </a:p>
          </p:txBody>
        </p:sp>
      </p:grpSp>
      <p:pic>
        <p:nvPicPr>
          <p:cNvPr id="4" name="图片 3"/>
          <p:cNvPicPr/>
          <p:nvPr>
            <p:custDataLst>
              <p:tags r:id="rId16"/>
            </p:custDataLst>
          </p:nvPr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94600" y="63500"/>
            <a:ext cx="1422400" cy="508000"/>
          </a:xfrm>
          <a:prstGeom prst="rect">
            <a:avLst/>
          </a:prstGeom>
        </p:spPr>
      </p:pic>
    </p:spTree>
    <p:custDataLst>
      <p:tags r:id="rId18"/>
    </p:custData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GDB</a:t>
            </a:r>
            <a:r>
              <a:rPr kumimoji="1" lang="zh-CN" altLang="en-US" dirty="0"/>
              <a:t>调试工具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441598"/>
            <a:ext cx="8335838" cy="5155754"/>
          </a:xfrm>
        </p:spPr>
        <p:txBody>
          <a:bodyPr/>
          <a:lstStyle/>
          <a:p>
            <a:r>
              <a:rPr kumimoji="1" lang="en-US" altLang="zh-CN" dirty="0"/>
              <a:t>g++</a:t>
            </a:r>
            <a:r>
              <a:rPr kumimoji="1" lang="zh-CN" altLang="en-US" dirty="0"/>
              <a:t> </a:t>
            </a:r>
            <a:r>
              <a:rPr kumimoji="1" lang="en-US" altLang="zh-CN" dirty="0"/>
              <a:t>-g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a.cpp</a:t>
            </a:r>
            <a:r>
              <a:rPr kumimoji="1" lang="zh-CN" altLang="en-US" dirty="0"/>
              <a:t> </a:t>
            </a:r>
            <a:r>
              <a:rPr kumimoji="1" lang="en-US" altLang="zh-CN" dirty="0"/>
              <a:t>–o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a.out</a:t>
            </a:r>
            <a:r>
              <a:rPr kumimoji="1" lang="zh-CN" altLang="en-US" dirty="0"/>
              <a:t>编译程序</a:t>
            </a:r>
            <a:endParaRPr kumimoji="1" lang="en-US" altLang="zh-CN" dirty="0"/>
          </a:p>
          <a:p>
            <a:r>
              <a:rPr kumimoji="1" lang="en-US" altLang="zh-CN" dirty="0"/>
              <a:t>-g</a:t>
            </a:r>
            <a:r>
              <a:rPr kumimoji="1" lang="zh-CN" altLang="en-US" dirty="0"/>
              <a:t> 在可执行程序中包含标准调试信息</a:t>
            </a:r>
            <a:endParaRPr kumimoji="1" lang="en-US" altLang="zh-CN" dirty="0"/>
          </a:p>
          <a:p>
            <a:r>
              <a:rPr kumimoji="1" lang="en-US" altLang="zh-CN" dirty="0" err="1"/>
              <a:t>gdb</a:t>
            </a:r>
            <a:r>
              <a:rPr kumimoji="1" lang="zh-CN" altLang="en-US" dirty="0"/>
              <a:t> </a:t>
            </a:r>
            <a:r>
              <a:rPr kumimoji="1" lang="en-US" altLang="zh-CN" dirty="0" err="1"/>
              <a:t>a.out</a:t>
            </a:r>
            <a:r>
              <a:rPr kumimoji="1" lang="zh-CN" altLang="en-US" dirty="0"/>
              <a:t> 调试</a:t>
            </a:r>
            <a:r>
              <a:rPr kumimoji="1" lang="en-US" altLang="zh-CN" dirty="0" err="1"/>
              <a:t>a.out</a:t>
            </a:r>
            <a:r>
              <a:rPr kumimoji="1" lang="zh-CN" altLang="en-US" dirty="0"/>
              <a:t>程序</a:t>
            </a:r>
            <a:endParaRPr kumimoji="1" lang="en-US" altLang="zh-CN" dirty="0"/>
          </a:p>
          <a:p>
            <a:r>
              <a:rPr kumimoji="1" lang="zh-CN" altLang="en-US" dirty="0"/>
              <a:t>在</a:t>
            </a:r>
            <a:r>
              <a:rPr kumimoji="1" lang="en-US" altLang="zh-CN" dirty="0" err="1"/>
              <a:t>gdb</a:t>
            </a:r>
            <a:r>
              <a:rPr kumimoji="1" lang="zh-CN" altLang="en-US" dirty="0"/>
              <a:t>内不产生歧义可以简写前几个字母</a:t>
            </a:r>
            <a:r>
              <a:rPr kumimoji="1" lang="en-US" altLang="zh-CN" dirty="0">
                <a:solidFill>
                  <a:srgbClr val="FF0000"/>
                </a:solidFill>
              </a:rPr>
              <a:t>(</a:t>
            </a:r>
            <a:r>
              <a:rPr kumimoji="1" lang="zh-CN" altLang="en-US" dirty="0">
                <a:solidFill>
                  <a:srgbClr val="FF0000"/>
                </a:solidFill>
              </a:rPr>
              <a:t>红色部分</a:t>
            </a:r>
            <a:r>
              <a:rPr kumimoji="1" lang="en-US" altLang="zh-CN" dirty="0">
                <a:solidFill>
                  <a:srgbClr val="FF0000"/>
                </a:solidFill>
              </a:rPr>
              <a:t>)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en-US" altLang="zh-CN" dirty="0">
                <a:solidFill>
                  <a:srgbClr val="FF0000"/>
                </a:solidFill>
              </a:rPr>
              <a:t>r</a:t>
            </a:r>
            <a:r>
              <a:rPr kumimoji="1" lang="en-US" altLang="zh-CN" dirty="0"/>
              <a:t>un</a:t>
            </a:r>
            <a:r>
              <a:rPr kumimoji="1" lang="zh-CN" altLang="en-US" dirty="0"/>
              <a:t>  运行程序  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en-US" altLang="zh-CN" dirty="0">
                <a:solidFill>
                  <a:srgbClr val="FF0000"/>
                </a:solidFill>
              </a:rPr>
              <a:t>b</a:t>
            </a:r>
            <a:r>
              <a:rPr kumimoji="1" lang="en-US" altLang="zh-CN" dirty="0"/>
              <a:t>reak</a:t>
            </a:r>
            <a:r>
              <a:rPr kumimoji="1" lang="zh-CN" altLang="en-US" dirty="0"/>
              <a:t> </a:t>
            </a:r>
            <a:r>
              <a:rPr kumimoji="1" lang="en-US" altLang="zh-CN" dirty="0"/>
              <a:t>+</a:t>
            </a:r>
            <a:r>
              <a:rPr kumimoji="1" lang="zh-CN" altLang="en-US" dirty="0"/>
              <a:t> 行号 设置断点  </a:t>
            </a:r>
            <a:endParaRPr kumimoji="1" lang="en-US" altLang="zh-CN" dirty="0"/>
          </a:p>
          <a:p>
            <a:pPr lvl="1"/>
            <a:r>
              <a:rPr kumimoji="1" lang="en-US" altLang="zh-CN" dirty="0">
                <a:solidFill>
                  <a:srgbClr val="FF0000"/>
                </a:solidFill>
              </a:rPr>
              <a:t>b</a:t>
            </a:r>
            <a:r>
              <a:rPr kumimoji="1" lang="en-US" altLang="zh-CN" dirty="0"/>
              <a:t>reak</a:t>
            </a:r>
            <a:r>
              <a:rPr kumimoji="1" lang="zh-CN" altLang="en-US" dirty="0"/>
              <a:t> </a:t>
            </a:r>
            <a:r>
              <a:rPr kumimoji="1" lang="en-US" altLang="zh-CN" dirty="0"/>
              <a:t>10</a:t>
            </a:r>
            <a:r>
              <a:rPr kumimoji="1" lang="zh-CN" altLang="en-US" dirty="0"/>
              <a:t> </a:t>
            </a:r>
            <a:r>
              <a:rPr kumimoji="1" lang="en-US" altLang="zh-CN" dirty="0"/>
              <a:t>if</a:t>
            </a:r>
            <a:r>
              <a:rPr kumimoji="1" lang="zh-CN" altLang="en-US" dirty="0"/>
              <a:t> </a:t>
            </a:r>
            <a:r>
              <a:rPr kumimoji="1" lang="en-US" altLang="zh-CN" dirty="0"/>
              <a:t>(k==2)</a:t>
            </a:r>
            <a:r>
              <a:rPr kumimoji="1" lang="zh-CN" altLang="en-US" dirty="0"/>
              <a:t> 可根据具体运行条件断点</a:t>
            </a:r>
            <a:endParaRPr kumimoji="1" lang="en-US" altLang="zh-CN" dirty="0"/>
          </a:p>
          <a:p>
            <a:pPr lvl="1"/>
            <a:r>
              <a:rPr kumimoji="1" lang="en-US" altLang="zh-CN" dirty="0">
                <a:solidFill>
                  <a:srgbClr val="FF0000"/>
                </a:solidFill>
              </a:rPr>
              <a:t>d</a:t>
            </a:r>
            <a:r>
              <a:rPr kumimoji="1" lang="en-US" altLang="zh-CN" dirty="0"/>
              <a:t>elete</a:t>
            </a:r>
            <a:r>
              <a:rPr kumimoji="1" lang="zh-CN" altLang="en-US" dirty="0"/>
              <a:t> </a:t>
            </a:r>
            <a:r>
              <a:rPr kumimoji="1" lang="en-US" altLang="zh-CN" dirty="0">
                <a:solidFill>
                  <a:srgbClr val="FF0000"/>
                </a:solidFill>
              </a:rPr>
              <a:t>break</a:t>
            </a:r>
            <a:r>
              <a:rPr kumimoji="1" lang="zh-CN" altLang="en-US" dirty="0">
                <a:solidFill>
                  <a:srgbClr val="FF0000"/>
                </a:solidFill>
              </a:rPr>
              <a:t> </a:t>
            </a:r>
            <a:r>
              <a:rPr kumimoji="1" lang="en-US" altLang="zh-CN" dirty="0"/>
              <a:t>1</a:t>
            </a:r>
            <a:r>
              <a:rPr kumimoji="1" lang="zh-CN" altLang="en-US" dirty="0"/>
              <a:t> 删除</a:t>
            </a:r>
            <a:r>
              <a:rPr kumimoji="1" lang="en-US" altLang="zh-CN" dirty="0"/>
              <a:t>1</a:t>
            </a:r>
            <a:r>
              <a:rPr kumimoji="1" lang="zh-CN" altLang="en-US" dirty="0"/>
              <a:t>号断点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wa</a:t>
            </a:r>
            <a:r>
              <a:rPr kumimoji="1" lang="en-US" altLang="zh-CN" dirty="0"/>
              <a:t>tch</a:t>
            </a:r>
            <a:r>
              <a:rPr kumimoji="1" lang="zh-CN" altLang="en-US" dirty="0"/>
              <a:t> </a:t>
            </a:r>
            <a:r>
              <a:rPr kumimoji="1" lang="en-US" altLang="zh-CN" dirty="0"/>
              <a:t>x</a:t>
            </a:r>
            <a:r>
              <a:rPr kumimoji="1" lang="zh-CN" altLang="en-US" dirty="0"/>
              <a:t> 当</a:t>
            </a:r>
            <a:r>
              <a:rPr kumimoji="1" lang="en-US" altLang="zh-CN" dirty="0"/>
              <a:t>x</a:t>
            </a:r>
            <a:r>
              <a:rPr kumimoji="1" lang="zh-CN" altLang="en-US" dirty="0"/>
              <a:t>的值发生变化时暂停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c</a:t>
            </a:r>
            <a:r>
              <a:rPr kumimoji="1" lang="en-US" altLang="zh-CN" dirty="0"/>
              <a:t>ontinue</a:t>
            </a:r>
            <a:r>
              <a:rPr kumimoji="1" lang="zh-CN" altLang="en-US" dirty="0"/>
              <a:t> 跳至下一个断点</a:t>
            </a:r>
            <a:endParaRPr kumimoji="1"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GDB</a:t>
            </a:r>
            <a:r>
              <a:rPr kumimoji="1" lang="zh-CN" altLang="en-US" dirty="0"/>
              <a:t>调试工具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28650" y="1440160"/>
            <a:ext cx="7975798" cy="4869160"/>
          </a:xfrm>
        </p:spPr>
        <p:txBody>
          <a:bodyPr/>
          <a:lstStyle/>
          <a:p>
            <a:r>
              <a:rPr kumimoji="1" lang="en-US" altLang="zh-CN" dirty="0">
                <a:solidFill>
                  <a:srgbClr val="FF0000"/>
                </a:solidFill>
              </a:rPr>
              <a:t>s</a:t>
            </a:r>
            <a:r>
              <a:rPr kumimoji="1" lang="en-US" altLang="zh-CN" dirty="0"/>
              <a:t>tep</a:t>
            </a:r>
            <a:r>
              <a:rPr kumimoji="1" lang="zh-CN" altLang="en-US" dirty="0"/>
              <a:t> 单步执行</a:t>
            </a:r>
            <a:r>
              <a:rPr kumimoji="1" lang="en-US" altLang="zh-CN" dirty="0"/>
              <a:t>(</a:t>
            </a:r>
            <a:r>
              <a:rPr kumimoji="1" lang="zh-CN" altLang="en-US" dirty="0"/>
              <a:t>进入</a:t>
            </a:r>
            <a:r>
              <a:rPr kumimoji="1" lang="en-US" altLang="zh-CN" dirty="0"/>
              <a:t>)</a:t>
            </a:r>
            <a:r>
              <a:rPr kumimoji="1" lang="zh-CN" altLang="en-US" dirty="0"/>
              <a:t>  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n</a:t>
            </a:r>
            <a:r>
              <a:rPr kumimoji="1" lang="en-US" altLang="zh-CN" dirty="0"/>
              <a:t>ext</a:t>
            </a:r>
            <a:r>
              <a:rPr kumimoji="1" lang="zh-CN" altLang="en-US" dirty="0"/>
              <a:t> 单步执行</a:t>
            </a:r>
            <a:r>
              <a:rPr kumimoji="1" lang="en-US" altLang="zh-CN" dirty="0"/>
              <a:t>(</a:t>
            </a:r>
            <a:r>
              <a:rPr kumimoji="1" lang="zh-CN" altLang="en-US" dirty="0"/>
              <a:t>不进入</a:t>
            </a:r>
            <a:r>
              <a:rPr kumimoji="1" lang="en-US" altLang="zh-CN" dirty="0"/>
              <a:t>)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en-US" altLang="zh-CN" dirty="0">
                <a:solidFill>
                  <a:srgbClr val="FF0000"/>
                </a:solidFill>
              </a:rPr>
              <a:t>p</a:t>
            </a:r>
            <a:r>
              <a:rPr kumimoji="1" lang="en-US" altLang="zh-CN" dirty="0"/>
              <a:t>rint</a:t>
            </a:r>
            <a:r>
              <a:rPr kumimoji="1" lang="zh-CN" altLang="en-US" dirty="0"/>
              <a:t> </a:t>
            </a:r>
            <a:r>
              <a:rPr kumimoji="1" lang="en-US" altLang="zh-CN" dirty="0"/>
              <a:t>x</a:t>
            </a:r>
            <a:r>
              <a:rPr kumimoji="1" lang="zh-CN" altLang="en-US" dirty="0"/>
              <a:t> 输出变量</a:t>
            </a:r>
            <a:r>
              <a:rPr kumimoji="1" lang="en-US" altLang="zh-CN" dirty="0"/>
              <a:t>/</a:t>
            </a:r>
            <a:r>
              <a:rPr kumimoji="1" lang="zh-CN" altLang="en-US" dirty="0"/>
              <a:t>表达式</a:t>
            </a:r>
            <a:r>
              <a:rPr kumimoji="1" lang="en-US" altLang="zh-CN" dirty="0"/>
              <a:t>x</a:t>
            </a:r>
            <a:r>
              <a:rPr kumimoji="1" lang="zh-CN" altLang="en-US" dirty="0"/>
              <a:t>  </a:t>
            </a:r>
            <a:endParaRPr kumimoji="1" lang="en-US" altLang="zh-CN" dirty="0"/>
          </a:p>
          <a:p>
            <a:pPr lvl="1"/>
            <a:r>
              <a:rPr kumimoji="1" lang="en-US" altLang="zh-CN" dirty="0"/>
              <a:t>GDB</a:t>
            </a:r>
            <a:r>
              <a:rPr kumimoji="1" lang="zh-CN" altLang="en-US" dirty="0"/>
              <a:t>中输入 </a:t>
            </a:r>
            <a:r>
              <a:rPr kumimoji="1" lang="en-US" altLang="zh-CN" dirty="0"/>
              <a:t>p</a:t>
            </a:r>
            <a:r>
              <a:rPr kumimoji="1" lang="zh-CN" altLang="en-US" dirty="0"/>
              <a:t> </a:t>
            </a:r>
            <a:r>
              <a:rPr kumimoji="1" lang="en-US" altLang="zh-CN" dirty="0"/>
              <a:t>x=1</a:t>
            </a:r>
            <a:r>
              <a:rPr kumimoji="1" lang="zh-CN" altLang="en-US" dirty="0"/>
              <a:t>，程序中</a:t>
            </a:r>
            <a:r>
              <a:rPr kumimoji="1" lang="en-US" altLang="zh-CN" dirty="0"/>
              <a:t>x</a:t>
            </a:r>
            <a:r>
              <a:rPr kumimoji="1" lang="zh-CN" altLang="en-US" dirty="0"/>
              <a:t>的值会被手动修改为</a:t>
            </a:r>
            <a:r>
              <a:rPr kumimoji="1" lang="en-US" altLang="zh-CN" dirty="0"/>
              <a:t>1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disp</a:t>
            </a:r>
            <a:r>
              <a:rPr kumimoji="1" lang="en-US" altLang="zh-CN" dirty="0"/>
              <a:t>lay</a:t>
            </a:r>
            <a:r>
              <a:rPr kumimoji="1" lang="zh-CN" altLang="en-US" dirty="0"/>
              <a:t> </a:t>
            </a:r>
            <a:r>
              <a:rPr kumimoji="1" lang="en-US" altLang="zh-CN" dirty="0"/>
              <a:t>x</a:t>
            </a:r>
            <a:r>
              <a:rPr kumimoji="1" lang="zh-CN" altLang="en-US" dirty="0"/>
              <a:t> 持续监测变量</a:t>
            </a:r>
            <a:r>
              <a:rPr kumimoji="1" lang="en-US" altLang="zh-CN" dirty="0"/>
              <a:t>/</a:t>
            </a:r>
            <a:r>
              <a:rPr kumimoji="1" lang="zh-CN" altLang="en-US" dirty="0"/>
              <a:t>表达式</a:t>
            </a:r>
            <a:r>
              <a:rPr kumimoji="1" lang="en-US" altLang="zh-CN" dirty="0"/>
              <a:t>x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l</a:t>
            </a:r>
            <a:r>
              <a:rPr kumimoji="1" lang="en-US" altLang="zh-CN" dirty="0"/>
              <a:t>ist</a:t>
            </a:r>
            <a:r>
              <a:rPr kumimoji="1" lang="zh-CN" altLang="en-US" dirty="0"/>
              <a:t> 列出程序源代码  </a:t>
            </a:r>
            <a:endParaRPr kumimoji="1" lang="en-US" altLang="zh-CN" dirty="0"/>
          </a:p>
          <a:p>
            <a:r>
              <a:rPr kumimoji="1" lang="en-US" altLang="zh-CN" dirty="0">
                <a:solidFill>
                  <a:srgbClr val="FF0000"/>
                </a:solidFill>
              </a:rPr>
              <a:t>q</a:t>
            </a:r>
            <a:r>
              <a:rPr kumimoji="1" lang="en-US" altLang="zh-CN" dirty="0"/>
              <a:t>uit</a:t>
            </a:r>
            <a:r>
              <a:rPr kumimoji="1" lang="zh-CN" altLang="en-US" dirty="0"/>
              <a:t> 退出</a:t>
            </a:r>
            <a:endParaRPr kumimoji="1" lang="en-US" altLang="zh-CN" dirty="0">
              <a:solidFill>
                <a:srgbClr val="FF0000"/>
              </a:solidFill>
            </a:endParaRPr>
          </a:p>
          <a:p>
            <a:r>
              <a:rPr kumimoji="1" lang="zh-CN" altLang="en-US" dirty="0"/>
              <a:t>回车 重复上一条指令</a:t>
            </a:r>
            <a:endParaRPr kumimoji="1" lang="en-US" altLang="zh-CN" dirty="0"/>
          </a:p>
          <a:p>
            <a:endParaRPr kumimoji="1" lang="zh-CN" altLang="en-US" dirty="0"/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5536" y="307809"/>
            <a:ext cx="828092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cat ex3.cpp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iostream</a:t>
            </a:r>
            <a:r>
              <a:rPr lang="en-US" altLang="zh-CN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&gt;</a:t>
            </a:r>
            <a:endParaRPr lang="en-US" altLang="zh-CN" sz="2400" b="1" dirty="0">
              <a:solidFill>
                <a:schemeClr val="accent6">
                  <a:lumMod val="60000"/>
                  <a:lumOff val="4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using </a:t>
            </a: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</a:rPr>
              <a:t>namespace</a:t>
            </a:r>
            <a:r>
              <a:rPr lang="en-US" altLang="zh-CN" sz="2400" b="1" dirty="0">
                <a:latin typeface="Consolas" panose="020B0609020204030204" pitchFamily="49" charset="0"/>
              </a:rPr>
              <a:t>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std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</a:rPr>
              <a:t>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s, </a:t>
            </a: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 {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return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 +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main() {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s = </a:t>
            </a:r>
            <a:r>
              <a:rPr lang="en-US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    	</a:t>
            </a:r>
            <a:endParaRPr lang="de-DE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de-DE" altLang="zh-CN" sz="24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for</a:t>
            </a:r>
            <a:r>
              <a:rPr lang="de-DE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i = </a:t>
            </a:r>
            <a:r>
              <a:rPr lang="en-US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 i &lt;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100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 ++i ) {        </a:t>
            </a:r>
            <a:endParaRPr lang="de-DE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	s = </a:t>
            </a:r>
            <a:r>
              <a:rPr lang="de-DE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(s, i);    </a:t>
            </a:r>
            <a:endParaRPr lang="de-DE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}    </a:t>
            </a:r>
            <a:endParaRPr lang="de-DE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</a:t>
            </a:r>
            <a:r>
              <a:rPr lang="de-DE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cout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&lt;&lt; s &lt;&lt; </a:t>
            </a:r>
            <a:r>
              <a:rPr lang="de-DE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endl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latin typeface="Consolas" panose="020B0609020204030204" pitchFamily="49" charset="0"/>
              </a:rPr>
              <a:t>   </a:t>
            </a:r>
            <a:r>
              <a:rPr lang="en-US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2400" b="1" dirty="0"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g++ ex3.cpp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-o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ex3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-g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ex3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8" name="椭圆形标注 7"/>
          <p:cNvSpPr/>
          <p:nvPr/>
        </p:nvSpPr>
        <p:spPr>
          <a:xfrm>
            <a:off x="6986897" y="3861048"/>
            <a:ext cx="1689559" cy="1037768"/>
          </a:xfrm>
          <a:prstGeom prst="wedgeEllipseCallout">
            <a:avLst>
              <a:gd name="adj1" fmla="val -75870"/>
              <a:gd name="adj2" fmla="val 108293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编译选项</a:t>
            </a:r>
            <a:endParaRPr lang="zh-CN" altLang="en-US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9" name="椭圆形标注 8"/>
          <p:cNvSpPr/>
          <p:nvPr/>
        </p:nvSpPr>
        <p:spPr>
          <a:xfrm>
            <a:off x="5297338" y="5790568"/>
            <a:ext cx="1689559" cy="1037768"/>
          </a:xfrm>
          <a:prstGeom prst="wedgeEllipseCallout">
            <a:avLst>
              <a:gd name="adj1" fmla="val -108342"/>
              <a:gd name="adj2" fmla="val -21359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启动调试</a:t>
            </a:r>
            <a:endParaRPr lang="zh-CN" altLang="en-US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" name="椭圆形标注 5"/>
          <p:cNvSpPr/>
          <p:nvPr/>
        </p:nvSpPr>
        <p:spPr>
          <a:xfrm>
            <a:off x="5940152" y="535607"/>
            <a:ext cx="3024336" cy="1037768"/>
          </a:xfrm>
          <a:prstGeom prst="wedgeEllipseCallout">
            <a:avLst>
              <a:gd name="adj1" fmla="val -75870"/>
              <a:gd name="adj2" fmla="val 108293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求</a:t>
            </a:r>
            <a:r>
              <a:rPr lang="en-US" altLang="zh-CN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1~100</a:t>
            </a:r>
            <a:r>
              <a:rPr lang="zh-CN" altLang="en-US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的正整数和</a:t>
            </a:r>
            <a:endParaRPr lang="zh-CN" altLang="en-US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10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5536" y="307809"/>
            <a:ext cx="8280920" cy="78483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9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在第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9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行设置第一个断点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Breakpoint 1 at 0x8d2: file ex3.cpp, line 9.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r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启动程序</a:t>
            </a:r>
            <a:endParaRPr kumimoji="1" lang="zh-CN" altLang="en-US" sz="2400" b="1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Breakpoint 1, main () at ex3.cpp:99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Starting program: /home/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/ex3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9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  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 =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(s,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l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查看附近程序源代码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4"/>
            </a:pP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lang="ro-RO" altLang="zh-CN" sz="24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return</a:t>
            </a:r>
            <a:r>
              <a:rPr lang="ro-RO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 + i;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4"/>
            </a:pP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6"/>
            </a:pP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</a:rPr>
              <a:t> </a:t>
            </a:r>
            <a:r>
              <a:rPr lang="ro-RO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main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() {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6"/>
            </a:pP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s = </a:t>
            </a:r>
            <a:r>
              <a:rPr lang="ro-RO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6"/>
            </a:pP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   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ro-RO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for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(</a:t>
            </a:r>
            <a:r>
              <a:rPr lang="ro-RO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i = </a:t>
            </a:r>
            <a:r>
              <a:rPr lang="en-US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 i &lt;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100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 ++i 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{	        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6"/>
            </a:pP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 = </a:t>
            </a:r>
            <a:r>
              <a:rPr lang="ro-RO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(s, i);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6"/>
            </a:pP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    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6"/>
            </a:pP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lang="ro-RO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cout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&lt;&lt; s &lt;&lt; </a:t>
            </a:r>
            <a:r>
              <a:rPr lang="ro-RO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endl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	    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6"/>
            </a:pP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lang="ro-RO" altLang="zh-CN" sz="24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return</a:t>
            </a:r>
            <a:r>
              <a:rPr lang="ro-RO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pPr marL="457200" indent="-457200">
              <a:buAutoNum type="arabicPlain" startAt="6"/>
            </a:pP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12" name="椭圆形标注 11"/>
          <p:cNvSpPr/>
          <p:nvPr/>
        </p:nvSpPr>
        <p:spPr>
          <a:xfrm>
            <a:off x="6585621" y="2332770"/>
            <a:ext cx="2464718" cy="867109"/>
          </a:xfrm>
          <a:prstGeom prst="wedgeEllipseCallout">
            <a:avLst>
              <a:gd name="adj1" fmla="val -89106"/>
              <a:gd name="adj2" fmla="val -49339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4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程序运行至第</a:t>
            </a:r>
            <a:r>
              <a:rPr lang="en-US" altLang="zh-CN" sz="24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9</a:t>
            </a:r>
            <a:r>
              <a:rPr lang="zh-CN" altLang="en-US" sz="24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行暂停</a:t>
            </a:r>
            <a:endParaRPr lang="zh-CN" altLang="en-US" sz="24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5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5536" y="307809"/>
            <a:ext cx="828092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查看变量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的值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(s==0)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$1 = 0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单步执行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不进入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)</a:t>
            </a:r>
            <a:endParaRPr kumimoji="1" lang="zh-CN" altLang="en-US" sz="2400" b="1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8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   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</a:t>
            </a:r>
            <a:r>
              <a:rPr lang="ro-RO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for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(</a:t>
            </a:r>
            <a:r>
              <a:rPr lang="ro-RO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i = </a:t>
            </a:r>
            <a:r>
              <a:rPr lang="en-US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 i &lt;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100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 ++i 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{	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查看变量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的值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(s==1)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$1 = 1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单步执行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不进入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)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Breakpoint 1, main () at ex3.cpp:9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9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  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 =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(s,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单步执行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进入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)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(s=0,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=1) at ex3.cpp:4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12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 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</a:t>
            </a:r>
            <a:r>
              <a:rPr lang="ro-RO" altLang="zh-CN" sz="2400" b="1" dirty="0" err="1">
                <a:solidFill>
                  <a:srgbClr val="FFFF00"/>
                </a:solidFill>
                <a:latin typeface="Consolas" panose="020B0609020204030204" pitchFamily="49" charset="0"/>
              </a:rPr>
              <a:t>return</a:t>
            </a:r>
            <a:r>
              <a:rPr lang="ro-RO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+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回车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重复上一条指令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step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5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回车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重复上一条指令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step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main () at ex3.cpp:8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8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	   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</a:t>
            </a:r>
            <a:r>
              <a:rPr lang="ro-RO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for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(</a:t>
            </a:r>
            <a:r>
              <a:rPr lang="ro-RO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i = </a:t>
            </a:r>
            <a:r>
              <a:rPr lang="en-US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1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 i &lt;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=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100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 ++i 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ro-RO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{	</a:t>
            </a:r>
            <a:endParaRPr lang="ro-RO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5536" y="307809"/>
            <a:ext cx="8280920" cy="63709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ls ex1.*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ex1.cpp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cat ex1.cpp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iostream</a:t>
            </a:r>
            <a:r>
              <a:rPr lang="en-US" altLang="zh-CN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nsolas" panose="020B0609020204030204" pitchFamily="49" charset="0"/>
              </a:rPr>
              <a:t>&gt;</a:t>
            </a:r>
            <a:endParaRPr lang="en-US" altLang="zh-CN" sz="2400" b="1" dirty="0">
              <a:solidFill>
                <a:schemeClr val="accent6">
                  <a:lumMod val="60000"/>
                  <a:lumOff val="40000"/>
                </a:schemeClr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using </a:t>
            </a:r>
            <a:r>
              <a:rPr lang="en-US" altLang="zh-CN" sz="2400" b="1" dirty="0">
                <a:solidFill>
                  <a:srgbClr val="00B050"/>
                </a:solidFill>
                <a:latin typeface="Consolas" panose="020B0609020204030204" pitchFamily="49" charset="0"/>
              </a:rPr>
              <a:t>namespace</a:t>
            </a:r>
            <a:r>
              <a:rPr lang="en-US" altLang="zh-CN" sz="2400" b="1" dirty="0">
                <a:latin typeface="Consolas" panose="020B0609020204030204" pitchFamily="49" charset="0"/>
              </a:rPr>
              <a:t>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std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rgbClr val="9F5FCF"/>
                </a:solidFill>
                <a:latin typeface="Consolas" panose="020B0609020204030204" pitchFamily="49" charset="0"/>
              </a:rPr>
              <a:t>int</a:t>
            </a:r>
            <a:r>
              <a:rPr lang="en-US" altLang="zh-CN" sz="2400" b="1" dirty="0"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main() {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latin typeface="Consolas" panose="020B0609020204030204" pitchFamily="49" charset="0"/>
              </a:rPr>
              <a:t>   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cout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&lt;&lt; </a:t>
            </a:r>
            <a:r>
              <a:rPr lang="en-US" altLang="zh-CN" sz="2400" b="1" dirty="0">
                <a:solidFill>
                  <a:srgbClr val="FF0000"/>
                </a:solidFill>
                <a:latin typeface="Consolas" panose="020B0609020204030204" pitchFamily="49" charset="0"/>
              </a:rPr>
              <a:t>"Hello, OOP"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&lt;&lt;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endl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latin typeface="Consolas" panose="020B0609020204030204" pitchFamily="49" charset="0"/>
              </a:rPr>
              <a:t>    </a:t>
            </a:r>
            <a:r>
              <a:rPr lang="en-US" altLang="zh-CN" sz="2400" b="1" dirty="0">
                <a:solidFill>
                  <a:srgbClr val="FFFF00"/>
                </a:solidFill>
                <a:latin typeface="Consolas" panose="020B0609020204030204" pitchFamily="49" charset="0"/>
              </a:rPr>
              <a:t>return</a:t>
            </a:r>
            <a:r>
              <a:rPr lang="en-US" altLang="zh-CN" sz="2400" b="1" dirty="0"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accent6">
                    <a:lumMod val="40000"/>
                    <a:lumOff val="60000"/>
                  </a:schemeClr>
                </a:solidFill>
                <a:latin typeface="Consolas" panose="020B0609020204030204" pitchFamily="49" charset="0"/>
              </a:rPr>
              <a:t>0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}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g++ -c ex1.cpp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ls ex1.*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ex1.cpp ex1.o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g++ -o ex1.out ex1.o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ls ex1.*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ex1.cpp ex1.o ex1.out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 ./ex1.out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Hello OOP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zh-CN" sz="1400" dirty="0">
                <a:solidFill>
                  <a:schemeClr val="hlink"/>
                </a:solidFill>
                <a:ea typeface="宋体" panose="02010600030101010101" pitchFamily="2" charset="-122"/>
              </a:rPr>
              <a:t>5</a:t>
            </a:r>
            <a:endParaRPr lang="en-US" altLang="zh-CN" sz="1400" dirty="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4" name="Rectangle 7"/>
          <p:cNvSpPr>
            <a:spLocks noChangeArrowheads="1"/>
          </p:cNvSpPr>
          <p:nvPr/>
        </p:nvSpPr>
        <p:spPr bwMode="auto">
          <a:xfrm>
            <a:off x="2915816" y="3608131"/>
            <a:ext cx="1152128" cy="423405"/>
          </a:xfrm>
          <a:prstGeom prst="rect">
            <a:avLst/>
          </a:prstGeom>
          <a:noFill/>
          <a:ln w="57150">
            <a:solidFill>
              <a:srgbClr val="FF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5" name="椭圆形标注 4"/>
          <p:cNvSpPr/>
          <p:nvPr/>
        </p:nvSpPr>
        <p:spPr>
          <a:xfrm>
            <a:off x="6076950" y="1527136"/>
            <a:ext cx="2167458" cy="1037768"/>
          </a:xfrm>
          <a:prstGeom prst="wedgeEllipseCallout">
            <a:avLst>
              <a:gd name="adj1" fmla="val -141432"/>
              <a:gd name="adj2" fmla="val 148777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只编译不链接</a:t>
            </a:r>
            <a:endParaRPr lang="zh-CN" altLang="en-US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6" name="Rectangle 7"/>
          <p:cNvSpPr>
            <a:spLocks noChangeArrowheads="1"/>
          </p:cNvSpPr>
          <p:nvPr/>
        </p:nvSpPr>
        <p:spPr bwMode="auto">
          <a:xfrm>
            <a:off x="2957590" y="4678046"/>
            <a:ext cx="3558626" cy="423405"/>
          </a:xfrm>
          <a:prstGeom prst="rect">
            <a:avLst/>
          </a:prstGeom>
          <a:noFill/>
          <a:ln w="57150">
            <a:solidFill>
              <a:srgbClr val="FF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8" name="椭圆形标注 7"/>
          <p:cNvSpPr/>
          <p:nvPr/>
        </p:nvSpPr>
        <p:spPr>
          <a:xfrm>
            <a:off x="6156176" y="3039304"/>
            <a:ext cx="2167458" cy="1037768"/>
          </a:xfrm>
          <a:prstGeom prst="wedgeEllipseCallout">
            <a:avLst>
              <a:gd name="adj1" fmla="val -75870"/>
              <a:gd name="adj2" fmla="val 108293"/>
            </a:avLst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链接</a:t>
            </a:r>
            <a:endParaRPr lang="en-US" altLang="zh-CN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  <a:p>
            <a:pPr algn="ctr"/>
            <a:r>
              <a:rPr lang="zh-CN" altLang="en-US" sz="2800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程序</a:t>
            </a:r>
            <a:endParaRPr lang="zh-CN" altLang="en-US" sz="2800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8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5536" y="332656"/>
            <a:ext cx="9001000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查看变量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的值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(s==3)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执行了两次更新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$1 = 3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n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单步执行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不进入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)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9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  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 =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(s,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c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跳至下一个断点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进行了一次循环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)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Continuing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Breakpoint 1, main () at ex3.cpp:9Breakpoint 1, main () at ex3.cpp:9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9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  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 =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func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(s,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i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查看变量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的值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(s==6)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执行了三次更新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$1 = 6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11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在第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11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行设置第二个断点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Breakpoint 2 at 0x5555558..: file ex3.cpp, line 11.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d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break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1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删除第一个断点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info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查看断点信息</a:t>
            </a:r>
            <a:endParaRPr kumimoji="1" lang="en-US" altLang="zh-CN" sz="2400" b="1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de-DE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Num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Type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</a:t>
            </a:r>
            <a:r>
              <a:rPr lang="de-DE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Disp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Enb</a:t>
            </a:r>
            <a:r>
              <a:rPr lang="de-DE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de-DE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Address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de-DE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What</a:t>
            </a:r>
            <a:endParaRPr lang="de-DE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2    breakpoint keep 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y   0x000.. 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in main() at..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ro-RO" altLang="zh-CN" sz="2400" b="1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395536" y="332656"/>
            <a:ext cx="9001000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c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跳跃至下一断点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跳出循环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)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Continuing.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Breakpoint 2, main () at ex3.cpp:11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11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cout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&lt;&lt; s &lt;&lt;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endl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;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p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s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查看变量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s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的值 </a:t>
            </a:r>
            <a:r>
              <a:rPr kumimoji="1" lang="en-US" altLang="zh-CN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(s==5050)</a:t>
            </a:r>
            <a:endParaRPr kumimoji="1" lang="en-US" altLang="zh-CN" sz="2400" b="1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$1 = 5050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(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gdb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q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         </a:t>
            </a:r>
            <a:r>
              <a:rPr kumimoji="1" lang="zh-CN" altLang="en-US" sz="2400" b="1" dirty="0">
                <a:solidFill>
                  <a:schemeClr val="accent2">
                    <a:lumMod val="20000"/>
                    <a:lumOff val="80000"/>
                  </a:schemeClr>
                </a:solidFill>
              </a:rPr>
              <a:t>退出程序</a:t>
            </a:r>
            <a:endParaRPr kumimoji="1" lang="en-US" altLang="zh-CN" sz="2400" b="1" dirty="0">
              <a:solidFill>
                <a:schemeClr val="accent2">
                  <a:lumMod val="20000"/>
                  <a:lumOff val="80000"/>
                </a:schemeClr>
              </a:solidFill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A debugging session is active.	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Inferior 1 [process 22223] will be </a:t>
            </a:r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killed.Quit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anyway? (y or n)</a:t>
            </a:r>
            <a:r>
              <a:rPr lang="zh-CN" altLang="en-US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  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y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r>
              <a:rPr lang="en-US" altLang="zh-CN" sz="2400" b="1" dirty="0" err="1">
                <a:solidFill>
                  <a:schemeClr val="bg1"/>
                </a:solidFill>
                <a:latin typeface="Consolas" panose="020B0609020204030204" pitchFamily="49" charset="0"/>
              </a:rPr>
              <a:t>dmye@ubuntu</a:t>
            </a:r>
            <a:r>
              <a:rPr lang="en-US" altLang="zh-CN" sz="2400" b="1" dirty="0">
                <a:solidFill>
                  <a:schemeClr val="bg1"/>
                </a:solidFill>
                <a:latin typeface="Consolas" panose="020B0609020204030204" pitchFamily="49" charset="0"/>
              </a:rPr>
              <a:t>:~$</a:t>
            </a:r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en-US" altLang="zh-CN" sz="2400" b="1" dirty="0">
              <a:solidFill>
                <a:schemeClr val="bg1"/>
              </a:solidFill>
              <a:latin typeface="Consolas" panose="020B0609020204030204" pitchFamily="49" charset="0"/>
            </a:endParaRPr>
          </a:p>
          <a:p>
            <a:endParaRPr lang="ro-RO" altLang="zh-CN" sz="2400" b="1" dirty="0">
              <a:solidFill>
                <a:srgbClr val="FFFF00"/>
              </a:solidFill>
              <a:latin typeface="Consolas" panose="020B0609020204030204" pitchFamily="49" charset="0"/>
            </a:endParaRPr>
          </a:p>
        </p:txBody>
      </p:sp>
      <p:sp>
        <p:nvSpPr>
          <p:cNvPr id="4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88" y="2661622"/>
            <a:ext cx="9144000" cy="332681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VSCode</a:t>
            </a:r>
            <a:r>
              <a:rPr kumimoji="1" lang="zh-CN" altLang="en-US" dirty="0"/>
              <a:t>调试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-872" y="1601436"/>
            <a:ext cx="19218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③查看变量值</a:t>
            </a:r>
            <a:endParaRPr kumimoji="1" lang="zh-CN" altLang="en-US" sz="2000" dirty="0"/>
          </a:p>
        </p:txBody>
      </p:sp>
      <p:cxnSp>
        <p:nvCxnSpPr>
          <p:cNvPr id="6" name="直线箭头连接符 5"/>
          <p:cNvCxnSpPr>
            <a:stCxn id="14" idx="2"/>
          </p:cNvCxnSpPr>
          <p:nvPr/>
        </p:nvCxnSpPr>
        <p:spPr>
          <a:xfrm flipH="1">
            <a:off x="3078168" y="2001546"/>
            <a:ext cx="1580015" cy="2291550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/>
          <p:cNvSpPr txBox="1"/>
          <p:nvPr/>
        </p:nvSpPr>
        <p:spPr>
          <a:xfrm>
            <a:off x="1691680" y="1601436"/>
            <a:ext cx="20540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②启动调试</a:t>
            </a:r>
            <a:r>
              <a:rPr kumimoji="1" lang="en-US" altLang="zh-CN" sz="2000" dirty="0"/>
              <a:t>(F5)</a:t>
            </a:r>
            <a:endParaRPr kumimoji="1" lang="zh-CN" altLang="en-US" sz="2000" dirty="0"/>
          </a:p>
        </p:txBody>
      </p:sp>
      <p:cxnSp>
        <p:nvCxnSpPr>
          <p:cNvPr id="10" name="直线箭头连接符 9"/>
          <p:cNvCxnSpPr>
            <a:stCxn id="7" idx="2"/>
          </p:cNvCxnSpPr>
          <p:nvPr/>
        </p:nvCxnSpPr>
        <p:spPr>
          <a:xfrm flipH="1">
            <a:off x="1331640" y="2001546"/>
            <a:ext cx="1387046" cy="678116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3830091" y="1601436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①设置断点</a:t>
            </a:r>
            <a:endParaRPr kumimoji="1" lang="zh-CN" altLang="en-US" sz="2000" dirty="0"/>
          </a:p>
        </p:txBody>
      </p:sp>
      <p:cxnSp>
        <p:nvCxnSpPr>
          <p:cNvPr id="20" name="直线箭头连接符 19"/>
          <p:cNvCxnSpPr>
            <a:stCxn id="5" idx="2"/>
          </p:cNvCxnSpPr>
          <p:nvPr/>
        </p:nvCxnSpPr>
        <p:spPr>
          <a:xfrm flipH="1">
            <a:off x="918486" y="2001546"/>
            <a:ext cx="41583" cy="1355446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5570675" y="1629856"/>
            <a:ext cx="16561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000" dirty="0"/>
              <a:t>④单步执行 </a:t>
            </a:r>
            <a:endParaRPr kumimoji="1" lang="zh-CN" altLang="en-US" sz="2000" dirty="0"/>
          </a:p>
        </p:txBody>
      </p:sp>
      <p:cxnSp>
        <p:nvCxnSpPr>
          <p:cNvPr id="24" name="直线箭头连接符 23"/>
          <p:cNvCxnSpPr>
            <a:stCxn id="23" idx="2"/>
          </p:cNvCxnSpPr>
          <p:nvPr/>
        </p:nvCxnSpPr>
        <p:spPr>
          <a:xfrm>
            <a:off x="6398767" y="2029966"/>
            <a:ext cx="1557609" cy="966986"/>
          </a:xfrm>
          <a:prstGeom prst="straightConnector1">
            <a:avLst/>
          </a:prstGeom>
          <a:ln w="38100">
            <a:solidFill>
              <a:schemeClr val="accent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4DCC0718-3674-4E92-A5B4-D26056474D9D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调试演示</a:t>
            </a:r>
            <a:endParaRPr kumimoji="1" lang="zh-CN" altLang="en-US" dirty="0"/>
          </a:p>
        </p:txBody>
      </p:sp>
      <p:pic>
        <p:nvPicPr>
          <p:cNvPr id="5" name="gdb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0" y="1340768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3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灵活搭配调试方法 </a:t>
            </a:r>
            <a:r>
              <a:rPr kumimoji="1" lang="en-US" altLang="zh-CN" dirty="0"/>
              <a:t>(</a:t>
            </a:r>
            <a:r>
              <a:rPr kumimoji="1" lang="zh-CN" altLang="en-US" dirty="0"/>
              <a:t>举例</a:t>
            </a:r>
            <a:r>
              <a:rPr kumimoji="1" lang="en-US" altLang="zh-CN" dirty="0"/>
              <a:t>)</a:t>
            </a:r>
            <a:endParaRPr kumimoji="1" lang="zh-CN" altLang="en-US" dirty="0"/>
          </a:p>
        </p:txBody>
      </p:sp>
      <p:sp>
        <p:nvSpPr>
          <p:cNvPr id="4" name="矩形 3"/>
          <p:cNvSpPr/>
          <p:nvPr/>
        </p:nvSpPr>
        <p:spPr>
          <a:xfrm>
            <a:off x="738486" y="1052736"/>
            <a:ext cx="7560840" cy="31700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ex4.cpp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#include &lt;iostream&gt;</a:t>
            </a:r>
            <a:endParaRPr lang="en-US" altLang="zh-CN" sz="20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main()</a:t>
            </a:r>
            <a:r>
              <a:rPr lang="zh-CN" alt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{	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a[4], b[4];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for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zh-CN" alt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=</a:t>
            </a:r>
            <a:r>
              <a:rPr lang="zh-CN" alt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zh-CN" alt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zh-CN" alt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&lt;=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4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r>
              <a:rPr lang="zh-CN" altLang="en-US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++) {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	a[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] =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&lt;&lt; b[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] &lt;&lt; 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eaLnBrk="1" hangingPunct="1">
              <a:defRPr/>
            </a:pPr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} </a:t>
            </a:r>
            <a:endParaRPr lang="en-US" altLang="zh-CN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内容占位符 2"/>
          <p:cNvSpPr>
            <a:spLocks noGrp="1"/>
          </p:cNvSpPr>
          <p:nvPr>
            <p:ph idx="1"/>
          </p:nvPr>
        </p:nvSpPr>
        <p:spPr>
          <a:xfrm>
            <a:off x="628650" y="4149080"/>
            <a:ext cx="8515350" cy="936104"/>
          </a:xfrm>
        </p:spPr>
        <p:txBody>
          <a:bodyPr/>
          <a:lstStyle/>
          <a:p>
            <a:pPr marL="0" indent="0">
              <a:buNone/>
            </a:pPr>
            <a:r>
              <a:rPr kumimoji="1" lang="zh-CN" altLang="en-US" dirty="0"/>
              <a:t>此时使用 </a:t>
            </a:r>
            <a:r>
              <a:rPr kumimoji="1" lang="en-US" altLang="zh-CN" dirty="0"/>
              <a:t>watch</a:t>
            </a:r>
            <a:r>
              <a:rPr kumimoji="1" lang="zh-CN" altLang="en-US" dirty="0"/>
              <a:t> </a:t>
            </a:r>
            <a:r>
              <a:rPr kumimoji="1" lang="en-US" altLang="zh-CN" dirty="0"/>
              <a:t>b[0]</a:t>
            </a:r>
            <a:r>
              <a:rPr kumimoji="1" lang="zh-CN" altLang="en-US" dirty="0"/>
              <a:t> 可在 </a:t>
            </a:r>
            <a:r>
              <a:rPr kumimoji="1" lang="en-US" altLang="zh-CN" dirty="0"/>
              <a:t>a[4]=4</a:t>
            </a:r>
            <a:r>
              <a:rPr kumimoji="1" lang="zh-CN" altLang="en-US" dirty="0"/>
              <a:t> 之后停下来发现访问内存越界的问题，</a:t>
            </a:r>
            <a:r>
              <a:rPr kumimoji="1" lang="en-US" altLang="zh-CN" dirty="0"/>
              <a:t>b[0]</a:t>
            </a:r>
            <a:r>
              <a:rPr kumimoji="1" lang="zh-CN" altLang="en-US" dirty="0"/>
              <a:t>的值被修改为了</a:t>
            </a:r>
            <a:r>
              <a:rPr kumimoji="1" lang="en-US" altLang="zh-CN" dirty="0"/>
              <a:t>4</a:t>
            </a:r>
            <a:endParaRPr kumimoji="1" lang="en-US" altLang="zh-CN" dirty="0"/>
          </a:p>
        </p:txBody>
      </p:sp>
      <p:sp>
        <p:nvSpPr>
          <p:cNvPr id="9" name="十二边形 8"/>
          <p:cNvSpPr/>
          <p:nvPr/>
        </p:nvSpPr>
        <p:spPr>
          <a:xfrm>
            <a:off x="135508" y="5182827"/>
            <a:ext cx="406413" cy="406413"/>
          </a:xfrm>
          <a:prstGeom prst="dodec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10" name="内容占位符 2"/>
          <p:cNvSpPr txBox="1"/>
          <p:nvPr/>
        </p:nvSpPr>
        <p:spPr bwMode="auto">
          <a:xfrm>
            <a:off x="628650" y="5184576"/>
            <a:ext cx="8515350" cy="17728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228600" indent="-228600" algn="l" rtl="0" fontAlgn="base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SzPct val="75000"/>
              <a:buFont typeface="Wingdings" panose="05000000000000000000" pitchFamily="2" charset="2"/>
              <a:buChar char="n"/>
              <a:defRPr sz="2800" b="1" kern="1200" baseline="0">
                <a:solidFill>
                  <a:srgbClr val="003366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1pPr>
            <a:lvl2pPr marL="6858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4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2pPr>
            <a:lvl3pPr marL="11430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3pPr>
            <a:lvl4pPr marL="16002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4pPr>
            <a:lvl5pPr marL="2057400" indent="-228600" algn="l" rtl="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ern="1200" baseline="0">
                <a:solidFill>
                  <a:schemeClr val="tx1"/>
                </a:solidFill>
                <a:latin typeface="Consolas" panose="020B0609020204030204" pitchFamily="49" charset="0"/>
                <a:ea typeface="华文楷体" panose="02010600040101010101" pitchFamily="2" charset="-122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1" hangingPunct="1">
              <a:buNone/>
            </a:pPr>
            <a:r>
              <a:rPr kumimoji="1" lang="zh-CN" altLang="en-US" dirty="0"/>
              <a:t>当程序使用</a:t>
            </a:r>
            <a:r>
              <a:rPr kumimoji="1" lang="en-US" altLang="zh-CN" dirty="0"/>
              <a:t>-O2</a:t>
            </a:r>
            <a:r>
              <a:rPr kumimoji="1" lang="zh-CN" altLang="en-US" dirty="0"/>
              <a:t>和</a:t>
            </a:r>
            <a:r>
              <a:rPr kumimoji="1" lang="en-US" altLang="zh-CN" dirty="0"/>
              <a:t>-O3</a:t>
            </a:r>
            <a:r>
              <a:rPr kumimoji="1" lang="zh-CN" altLang="en-US" dirty="0"/>
              <a:t>优化后，程序运行结果不同或者报错，不能使用</a:t>
            </a:r>
            <a:r>
              <a:rPr kumimoji="1" lang="en-US" altLang="zh-CN" dirty="0" err="1"/>
              <a:t>gdb</a:t>
            </a:r>
            <a:r>
              <a:rPr kumimoji="1" lang="zh-CN" altLang="en-US" dirty="0"/>
              <a:t>调试。此时可使用输出调试法，在程序各个位置设置</a:t>
            </a:r>
            <a:r>
              <a:rPr kumimoji="1" lang="en-US" altLang="zh-CN" dirty="0"/>
              <a:t>print</a:t>
            </a:r>
            <a:r>
              <a:rPr kumimoji="1" lang="zh-CN" altLang="en-US" dirty="0"/>
              <a:t>语句输出中间值。</a:t>
            </a:r>
            <a:endParaRPr kumimoji="1" lang="en-US" altLang="zh-CN" dirty="0"/>
          </a:p>
        </p:txBody>
      </p:sp>
      <p:sp>
        <p:nvSpPr>
          <p:cNvPr id="11" name="十二边形 10"/>
          <p:cNvSpPr/>
          <p:nvPr/>
        </p:nvSpPr>
        <p:spPr>
          <a:xfrm>
            <a:off x="135508" y="1258184"/>
            <a:ext cx="406413" cy="406413"/>
          </a:xfrm>
          <a:prstGeom prst="dodecag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1</a:t>
            </a:r>
            <a:endParaRPr kumimoji="1" lang="zh-CN" altLang="en-US" dirty="0"/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Title 1"/>
          <p:cNvSpPr>
            <a:spLocks noGrp="1"/>
          </p:cNvSpPr>
          <p:nvPr>
            <p:ph type="ctrTitle"/>
          </p:nvPr>
        </p:nvSpPr>
        <p:spPr>
          <a:xfrm>
            <a:off x="684213" y="2420938"/>
            <a:ext cx="7772400" cy="1800225"/>
          </a:xfrm>
        </p:spPr>
        <p:txBody>
          <a:bodyPr/>
          <a:lstStyle/>
          <a:p>
            <a:r>
              <a:rPr lang="zh-TW" altLang="en-US" sz="11500">
                <a:solidFill>
                  <a:srgbClr val="0070C0"/>
                </a:solidFill>
              </a:rPr>
              <a:t>结 束</a:t>
            </a:r>
            <a:endParaRPr lang="en-US" altLang="zh-CN" sz="11500">
              <a:solidFill>
                <a:srgbClr val="0070C0"/>
              </a:solidFill>
            </a:endParaRPr>
          </a:p>
        </p:txBody>
      </p:sp>
      <p:sp>
        <p:nvSpPr>
          <p:cNvPr id="34819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E3F9A7A-3EFD-4421-8891-33301D70ABDC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1577430" y="5085184"/>
            <a:ext cx="648072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>
                <a:solidFill>
                  <a:srgbClr val="7030A0"/>
                </a:solidFill>
              </a:rPr>
              <a:t>课后阅读：</a:t>
            </a:r>
            <a:endParaRPr lang="en-US" altLang="zh-CN" sz="2000" b="1" dirty="0">
              <a:solidFill>
                <a:srgbClr val="7030A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en-US" altLang="zh-CN" sz="2000" b="1" dirty="0">
                <a:solidFill>
                  <a:srgbClr val="7030A0"/>
                </a:solidFill>
              </a:rPr>
              <a:t>《C++</a:t>
            </a:r>
            <a:r>
              <a:rPr lang="zh-CN" altLang="en-US" sz="2000" b="1" dirty="0">
                <a:solidFill>
                  <a:srgbClr val="7030A0"/>
                </a:solidFill>
              </a:rPr>
              <a:t>编程思想</a:t>
            </a:r>
            <a:r>
              <a:rPr lang="en-US" altLang="zh-CN" sz="2000" b="1" dirty="0">
                <a:solidFill>
                  <a:srgbClr val="7030A0"/>
                </a:solidFill>
              </a:rPr>
              <a:t>》3.11</a:t>
            </a:r>
            <a:r>
              <a:rPr lang="zh-CN" altLang="en-US" sz="2000" b="1" dirty="0">
                <a:solidFill>
                  <a:srgbClr val="7030A0"/>
                </a:solidFill>
              </a:rPr>
              <a:t> </a:t>
            </a:r>
            <a:r>
              <a:rPr lang="en-US" altLang="zh-CN" sz="2000" b="1" dirty="0">
                <a:solidFill>
                  <a:srgbClr val="7030A0"/>
                </a:solidFill>
              </a:rPr>
              <a:t>make:</a:t>
            </a:r>
            <a:r>
              <a:rPr lang="zh-CN" altLang="en-US" sz="2000" b="1" dirty="0">
                <a:solidFill>
                  <a:srgbClr val="7030A0"/>
                </a:solidFill>
              </a:rPr>
              <a:t> 管理分段编译</a:t>
            </a:r>
            <a:endParaRPr lang="en-US" altLang="zh-CN" sz="2000" b="1" dirty="0">
              <a:solidFill>
                <a:srgbClr val="7030A0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Ø"/>
            </a:pPr>
            <a:r>
              <a:rPr lang="zh-CN" altLang="en-US" sz="2000" b="1" dirty="0">
                <a:solidFill>
                  <a:srgbClr val="7030A0"/>
                </a:solidFill>
              </a:rPr>
              <a:t>关于</a:t>
            </a:r>
            <a:r>
              <a:rPr lang="en-US" altLang="zh-CN" sz="2000" b="1" dirty="0">
                <a:solidFill>
                  <a:srgbClr val="7030A0"/>
                </a:solidFill>
              </a:rPr>
              <a:t>make</a:t>
            </a:r>
            <a:r>
              <a:rPr lang="zh-CN" altLang="en-US" sz="2000" b="1" dirty="0">
                <a:solidFill>
                  <a:srgbClr val="7030A0"/>
                </a:solidFill>
              </a:rPr>
              <a:t>的高级用法 </a:t>
            </a:r>
            <a:r>
              <a:rPr lang="en-US" altLang="zh-CN" sz="2000" b="1" dirty="0">
                <a:solidFill>
                  <a:srgbClr val="7030A0"/>
                </a:solidFill>
              </a:rPr>
              <a:t>http://</a:t>
            </a:r>
            <a:r>
              <a:rPr lang="en-US" altLang="zh-CN" sz="2000" b="1" dirty="0" err="1">
                <a:solidFill>
                  <a:srgbClr val="7030A0"/>
                </a:solidFill>
              </a:rPr>
              <a:t>www.ruanyifeng.com</a:t>
            </a:r>
            <a:r>
              <a:rPr lang="en-US" altLang="zh-CN" sz="2000" b="1" dirty="0">
                <a:solidFill>
                  <a:srgbClr val="7030A0"/>
                </a:solidFill>
              </a:rPr>
              <a:t>/blog/2015/02/</a:t>
            </a:r>
            <a:r>
              <a:rPr lang="en-US" altLang="zh-CN" sz="2000" b="1" dirty="0" err="1">
                <a:solidFill>
                  <a:srgbClr val="7030A0"/>
                </a:solidFill>
              </a:rPr>
              <a:t>make.html</a:t>
            </a:r>
            <a:endParaRPr lang="zh-CN" altLang="en-US" sz="2000" b="1" dirty="0">
              <a:solidFill>
                <a:srgbClr val="7030A0"/>
              </a:solidFill>
            </a:endParaRPr>
          </a:p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基本尝试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/>
              <a:t>编写一个小程序，体会多个文件的编译和链接（多个</a:t>
            </a:r>
            <a:r>
              <a:rPr kumimoji="1" lang="en-US" altLang="zh-CN" dirty="0"/>
              <a:t>h</a:t>
            </a:r>
            <a:r>
              <a:rPr kumimoji="1" lang="zh-CN" altLang="en-US" dirty="0"/>
              <a:t>、</a:t>
            </a:r>
            <a:r>
              <a:rPr kumimoji="1" lang="en-US" altLang="zh-CN" dirty="0" err="1"/>
              <a:t>cpp</a:t>
            </a:r>
            <a:r>
              <a:rPr kumimoji="1" lang="zh-CN" altLang="en-US" dirty="0"/>
              <a:t>文件）。设计一些全局函数和变量，在多个</a:t>
            </a:r>
            <a:r>
              <a:rPr kumimoji="1" lang="en-US" altLang="zh-CN" dirty="0" err="1"/>
              <a:t>cpp</a:t>
            </a:r>
            <a:r>
              <a:rPr kumimoji="1" lang="zh-CN" altLang="en-US" dirty="0"/>
              <a:t>文件中引用它们。</a:t>
            </a:r>
            <a:endParaRPr kumimoji="1" lang="en-US" altLang="zh-CN" dirty="0"/>
          </a:p>
          <a:p>
            <a:r>
              <a:rPr kumimoji="1" lang="zh-CN" altLang="en-US" dirty="0"/>
              <a:t>编写一个</a:t>
            </a:r>
            <a:r>
              <a:rPr kumimoji="1" lang="en-US" altLang="zh-CN" dirty="0" err="1"/>
              <a:t>makefile</a:t>
            </a:r>
            <a:r>
              <a:rPr kumimoji="1" lang="zh-CN" altLang="en-US" dirty="0"/>
              <a:t>文件，对这些文件实现自动关联的编译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87213"/>
            <a:ext cx="8959130" cy="1325563"/>
          </a:xfrm>
        </p:spPr>
        <p:txBody>
          <a:bodyPr/>
          <a:lstStyle/>
          <a:p>
            <a:r>
              <a:rPr lang="zh-CN" altLang="en-US" sz="2800" dirty="0"/>
              <a:t>高级尝试 </a:t>
            </a:r>
            <a:r>
              <a:rPr lang="en-US" altLang="zh-CN" sz="2800" dirty="0"/>
              <a:t>-- </a:t>
            </a:r>
            <a:r>
              <a:rPr lang="zh-CN" altLang="en-US" sz="2800" dirty="0"/>
              <a:t>理解一个开源项目中的</a:t>
            </a:r>
            <a:r>
              <a:rPr lang="en-US" altLang="zh-CN" sz="2800" dirty="0" err="1"/>
              <a:t>Makefile</a:t>
            </a:r>
            <a:endParaRPr lang="zh-CN" altLang="en-US" sz="2800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437200" y="1268760"/>
            <a:ext cx="7807208" cy="4247317"/>
          </a:xfrm>
          <a:prstGeom prst="rect">
            <a:avLst/>
          </a:prstGeom>
          <a:noFill/>
          <a:ln w="9525">
            <a:noFill/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# </a:t>
            </a: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  <a:hlinkClick r:id="rId1"/>
              </a:rPr>
              <a:t>https://github.com/moses-smt/giza-pp</a:t>
            </a:r>
            <a:r>
              <a:rPr lang="en-US" altLang="zh-CN" sz="1800" b="1" dirty="0">
                <a:solidFill>
                  <a:srgbClr val="33CC33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/</a:t>
            </a:r>
            <a:endParaRPr lang="en-US" altLang="zh-CN" sz="1800" b="1" dirty="0">
              <a:solidFill>
                <a:srgbClr val="33CC33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solidFill>
                <a:srgbClr val="33CC33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.PHONY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 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gizapp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 mkcls-v2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all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 </a:t>
            </a:r>
            <a:r>
              <a:rPr lang="en-US" altLang="zh-CN" sz="1800" b="1" dirty="0" err="1">
                <a:latin typeface="Courier New" panose="02070309020205020404" pitchFamily="49" charset="0"/>
                <a:ea typeface="宋体" panose="02010600030101010101" pitchFamily="2" charset="-122"/>
              </a:rPr>
              <a:t>gizapp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 mkcls-v2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 err="1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gizapp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$(MAKE) -C GIZA++-v2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mkcls-v2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$(MAKE) -C mkcls-v2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FF0000"/>
                </a:solidFill>
                <a:latin typeface="Courier New" panose="02070309020205020404" pitchFamily="49" charset="0"/>
                <a:ea typeface="宋体" panose="02010600030101010101" pitchFamily="2" charset="-122"/>
              </a:rPr>
              <a:t>clean</a:t>
            </a: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: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$(MAKE) -C GIZA++-v2 clean</a:t>
            </a:r>
            <a:endParaRPr lang="en-US" altLang="zh-CN" sz="1800" b="1" dirty="0">
              <a:latin typeface="Courier New" panose="02070309020205020404" pitchFamily="49" charset="0"/>
              <a:ea typeface="宋体" panose="0201060003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urier New" panose="02070309020205020404" pitchFamily="49" charset="0"/>
                <a:ea typeface="宋体" panose="02010600030101010101" pitchFamily="2" charset="-122"/>
              </a:rPr>
              <a:t>	$(MAKE) -C mkcls-v2 clean</a:t>
            </a:r>
            <a:endParaRPr lang="en-US" altLang="zh-CN" sz="1800" b="1" dirty="0">
              <a:solidFill>
                <a:schemeClr val="accent2"/>
              </a:solidFill>
              <a:latin typeface="Courier New" panose="02070309020205020404" pitchFamily="49" charset="0"/>
              <a:ea typeface="宋体" panose="02010600030101010101" pitchFamily="2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6024919" y="1750620"/>
            <a:ext cx="313145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.PHONY</a:t>
            </a:r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后内容无视目标文件存在与否都执行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command</a:t>
            </a:r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，避免与工作目录下同名文件夹冲突</a:t>
            </a:r>
            <a:endParaRPr lang="zh-CN" alt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9952" y="1750620"/>
            <a:ext cx="1684115" cy="1822363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182861" y="5285252"/>
            <a:ext cx="381642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make –C [target]: </a:t>
            </a:r>
            <a:endParaRPr lang="en-US" altLang="zh-CN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切换到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[target]</a:t>
            </a:r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文件夹执行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make</a:t>
            </a:r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命令</a:t>
            </a:r>
            <a:endParaRPr lang="en-US" altLang="zh-CN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endParaRPr lang="zh-CN" altLang="en-US" sz="24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177503" y="5199583"/>
            <a:ext cx="38164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预定义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: $(MAKE) = make</a:t>
            </a:r>
            <a:endParaRPr lang="en-US" altLang="zh-CN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77503" y="3856714"/>
            <a:ext cx="39611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定义变量宏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:</a:t>
            </a:r>
            <a:endParaRPr lang="en-US" altLang="zh-CN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字符串</a:t>
            </a:r>
            <a:endParaRPr lang="en-US" altLang="zh-CN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调用变量 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$(</a:t>
            </a:r>
            <a:r>
              <a:rPr lang="en-US" altLang="zh-CN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Var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  <a:endParaRPr lang="en-US" altLang="zh-CN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87213"/>
            <a:ext cx="7886700" cy="1325563"/>
          </a:xfrm>
        </p:spPr>
        <p:txBody>
          <a:bodyPr/>
          <a:lstStyle/>
          <a:p>
            <a:r>
              <a:rPr lang="zh-CN" altLang="en-US" sz="2800" dirty="0"/>
              <a:t>高级尝试 </a:t>
            </a:r>
            <a:r>
              <a:rPr lang="en-US" altLang="zh-CN" sz="2800" dirty="0"/>
              <a:t>-- </a:t>
            </a:r>
            <a:r>
              <a:rPr lang="zh-CN" altLang="en-US" sz="2800" dirty="0"/>
              <a:t>理解一个开源项目中的</a:t>
            </a:r>
            <a:r>
              <a:rPr lang="en-US" altLang="zh-CN" sz="2800" dirty="0" err="1"/>
              <a:t>Makefile</a:t>
            </a:r>
            <a:endParaRPr lang="zh-CN" altLang="en-US" sz="2800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89441" y="2243773"/>
            <a:ext cx="8724362" cy="5324535"/>
          </a:xfrm>
          <a:prstGeom prst="rect">
            <a:avLst/>
          </a:prstGeom>
          <a:noFill/>
          <a:ln w="9525">
            <a:noFill/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.SUFFIXES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 .out .o .c .e .r .f .y .l .s .p .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cpp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.alpha2o .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pentiumo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.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sgio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.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alphao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         </a:t>
            </a:r>
            <a:r>
              <a:rPr lang="en-US" altLang="zh-CN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 </a:t>
            </a:r>
            <a:r>
              <a:rPr lang="en-US" altLang="zh-CN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# </a:t>
            </a:r>
            <a:r>
              <a:rPr lang="zh-CN" alt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该</a:t>
            </a:r>
            <a:r>
              <a:rPr lang="en-US" altLang="zh-CN" sz="2000" dirty="0" err="1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Makefile</a:t>
            </a:r>
            <a:r>
              <a:rPr lang="zh-CN" alt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所支持后缀类型</a:t>
            </a:r>
            <a:endParaRPr lang="en-US" altLang="zh-CN" sz="2000" b="1" dirty="0">
              <a:solidFill>
                <a:schemeClr val="accent1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solidFill>
                <a:srgbClr val="00206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INSTALLDIR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?= /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usr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/local/bin/  </a:t>
            </a:r>
            <a:r>
              <a:rPr lang="en-US" altLang="zh-CN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# </a:t>
            </a:r>
            <a:r>
              <a:rPr lang="zh-CN" alt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使用</a:t>
            </a:r>
            <a:r>
              <a:rPr lang="en-US" altLang="zh-CN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“?=”</a:t>
            </a:r>
            <a:r>
              <a:rPr lang="zh-CN" alt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进行赋值的时候如果该变</a:t>
            </a:r>
            <a:endParaRPr lang="en-US" altLang="zh-CN" sz="2000" dirty="0">
              <a:solidFill>
                <a:schemeClr val="accent1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									</a:t>
            </a:r>
            <a:r>
              <a:rPr lang="zh-CN" alt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量已经赋值过了，那么将跳过</a:t>
            </a:r>
            <a:endParaRPr lang="en-US" altLang="zh-CN" sz="2000" dirty="0">
              <a:solidFill>
                <a:schemeClr val="accent1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CXX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= g++                      </a:t>
            </a:r>
            <a:r>
              <a:rPr lang="en-US" altLang="zh-CN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# </a:t>
            </a:r>
            <a:r>
              <a:rPr lang="zh-CN" alt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后面统一使用 </a:t>
            </a:r>
            <a:r>
              <a:rPr lang="en-US" altLang="zh-CN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CXX </a:t>
            </a:r>
            <a:r>
              <a:rPr lang="zh-CN" altLang="en-US" sz="2000" dirty="0">
                <a:solidFill>
                  <a:schemeClr val="accent1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编译</a:t>
            </a:r>
            <a:endParaRPr lang="en-US" altLang="zh-CN" sz="2000" b="1" dirty="0">
              <a:solidFill>
                <a:schemeClr val="accent1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CFLAGS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= $(CFLAGS_GLOBAL) -Wall -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Wno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-parentheses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CFLAGS_OPT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= $(CFLAGS) -O3 -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funroll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-loops -DNDEBUG -DWORDINDEX_WITH_4_BYTE -DBINARY_SEARCH_FOR_TTABLE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CFLAGS_PRF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= $(CFLAGS) -O2 -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pg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-DNDEBUG -DWORDINDEX_WITH_4_BYTE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... ... 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LDFLAGS =</a:t>
            </a:r>
            <a:endParaRPr lang="en-US" altLang="zh-CN" sz="2000" b="1" dirty="0">
              <a:solidFill>
                <a:srgbClr val="00206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solidFill>
                <a:srgbClr val="00206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09985" y="1340768"/>
            <a:ext cx="6971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子文件夹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GIZA++-v2</a:t>
            </a:r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中</a:t>
            </a:r>
            <a:r>
              <a:rPr lang="en-US" altLang="zh-CN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Makefile</a:t>
            </a:r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文件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endParaRPr lang="en-US" altLang="zh-CN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Part1:</a:t>
            </a:r>
            <a:endParaRPr lang="zh-CN" altLang="en-US" sz="2400" b="1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512" y="87213"/>
            <a:ext cx="7886700" cy="1325563"/>
          </a:xfrm>
        </p:spPr>
        <p:txBody>
          <a:bodyPr/>
          <a:lstStyle/>
          <a:p>
            <a:r>
              <a:rPr lang="zh-CN" altLang="en-US" sz="2800" dirty="0"/>
              <a:t>高级尝试 </a:t>
            </a:r>
            <a:r>
              <a:rPr lang="en-US" altLang="zh-CN" sz="2800" dirty="0"/>
              <a:t>-- </a:t>
            </a:r>
            <a:r>
              <a:rPr lang="zh-CN" altLang="en-US" sz="2800" dirty="0"/>
              <a:t>理解一个开源项目中的</a:t>
            </a:r>
            <a:r>
              <a:rPr lang="en-US" altLang="zh-CN" sz="2800" dirty="0" err="1"/>
              <a:t>Makefile</a:t>
            </a:r>
            <a:endParaRPr lang="zh-CN" altLang="en-US" sz="2800" dirty="0"/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212672" y="2171765"/>
            <a:ext cx="8931328" cy="4708981"/>
          </a:xfrm>
          <a:prstGeom prst="rect">
            <a:avLst/>
          </a:prstGeom>
          <a:noFill/>
          <a:ln w="9525">
            <a:noFill/>
            <a:prstDash val="dash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include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Makefile.src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endParaRPr lang="en-US" altLang="zh-CN" sz="2000" b="1" dirty="0">
              <a:solidFill>
                <a:srgbClr val="00206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OBJ_DIR_OPT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= optimized/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OBJ_OPT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= ${</a:t>
            </a: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SRC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:%.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cpp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=$(OBJ_DIR_OPT)%.o} </a:t>
            </a:r>
            <a:r>
              <a:rPr lang="en-US" altLang="zh-CN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# %</a:t>
            </a:r>
            <a:r>
              <a:rPr lang="zh-CN" altLang="en-US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为匹配符</a:t>
            </a:r>
            <a:endParaRPr lang="en-US" altLang="zh-CN" sz="2000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       # </a:t>
            </a:r>
            <a:r>
              <a:rPr lang="zh-CN" altLang="en-US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提取</a:t>
            </a: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SRC</a:t>
            </a:r>
            <a:r>
              <a:rPr lang="zh-CN" altLang="en-US" sz="2000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中所有</a:t>
            </a:r>
            <a:r>
              <a:rPr lang="en-US" altLang="zh-CN" sz="2000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.</a:t>
            </a:r>
            <a:r>
              <a:rPr lang="en-US" altLang="zh-CN" sz="2000" dirty="0" err="1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cpp</a:t>
            </a:r>
            <a:r>
              <a:rPr lang="zh-CN" altLang="en-US" sz="2000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的前缀，构成</a:t>
            </a:r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OBJ_DIR_OPT+</a:t>
            </a:r>
            <a:r>
              <a:rPr lang="zh-CN" altLang="en-US" sz="2000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前缀值</a:t>
            </a:r>
            <a:r>
              <a:rPr lang="en-US" altLang="zh-CN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.o</a:t>
            </a:r>
            <a:r>
              <a:rPr lang="zh-CN" altLang="en-US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的集合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rgbClr val="003366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OBJ_DIR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=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GIZA++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 $(OBJ_DIR_OPT) $(OBJ_OPT) </a:t>
            </a:r>
            <a:r>
              <a:rPr lang="en-US" altLang="zh-CN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# </a:t>
            </a:r>
            <a:r>
              <a:rPr lang="zh-CN" altLang="en-US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将</a:t>
            </a:r>
            <a:r>
              <a:rPr lang="en-US" altLang="zh-CN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.o</a:t>
            </a:r>
            <a:r>
              <a:rPr lang="zh-CN" altLang="en-US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文件一起链接为</a:t>
            </a:r>
            <a:r>
              <a:rPr lang="en-US" altLang="zh-CN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GIZA++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 $(CXX) $(OBJ_OPT) $(LDFLAGS) -o GIZA++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$(OBJ_DIR_OPT): 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$(OBJ_DIR)      </a:t>
            </a:r>
            <a:r>
              <a:rPr lang="en-US" altLang="zh-CN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 # </a:t>
            </a:r>
            <a:r>
              <a:rPr lang="zh-CN" altLang="en-US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创建文件夹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-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mkdir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$(OBJ_DIR_OPT)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zh-CN" sz="2000" b="1" dirty="0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$(OBJ_DIR_OPT)%.o</a:t>
            </a:r>
            <a:r>
              <a:rPr lang="pt-BR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 %.cpp  </a:t>
            </a:r>
            <a:r>
              <a:rPr lang="en-US" altLang="zh-CN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# </a:t>
            </a:r>
            <a:r>
              <a:rPr lang="zh-CN" altLang="en-US" sz="2000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编译所有</a:t>
            </a:r>
            <a:r>
              <a:rPr lang="en-US" altLang="zh-CN" sz="2000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cpp</a:t>
            </a:r>
            <a:endParaRPr lang="pt-BR" altLang="zh-CN" sz="2000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pt-BR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$(CXX) </a:t>
            </a:r>
            <a:r>
              <a:rPr lang="pt-BR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$(CFLAGS_OPT) -c $&lt; -o $@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518039" y="5813729"/>
            <a:ext cx="30963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$@ --</a:t>
            </a:r>
            <a:r>
              <a:rPr lang="zh-CN" altLang="en-US" sz="2000" dirty="0"/>
              <a:t>目标文件</a:t>
            </a:r>
            <a:endParaRPr lang="zh-CN" altLang="en-US" sz="2000" dirty="0"/>
          </a:p>
          <a:p>
            <a:r>
              <a:rPr lang="en-US" altLang="zh-CN" sz="2000" dirty="0"/>
              <a:t>$^ --</a:t>
            </a:r>
            <a:r>
              <a:rPr lang="zh-CN" altLang="en-US" sz="2000" dirty="0"/>
              <a:t>所有的依赖文件</a:t>
            </a:r>
            <a:endParaRPr lang="zh-CN" altLang="en-US" sz="2000" dirty="0"/>
          </a:p>
          <a:p>
            <a:r>
              <a:rPr lang="en-US" altLang="zh-CN" sz="2000" dirty="0"/>
              <a:t>$&lt; --</a:t>
            </a:r>
            <a:r>
              <a:rPr lang="zh-CN" altLang="en-US" sz="2000" dirty="0"/>
              <a:t>第一个依赖文件</a:t>
            </a:r>
            <a:endParaRPr lang="zh-CN" altLang="en-US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409985" y="1340768"/>
            <a:ext cx="697166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子文件夹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GIZA++-v2</a:t>
            </a:r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中</a:t>
            </a:r>
            <a:r>
              <a:rPr lang="en-US" altLang="zh-CN" sz="2400" dirty="0" err="1">
                <a:latin typeface="Consolas" panose="020B0609020204030204" pitchFamily="49" charset="0"/>
                <a:cs typeface="Consolas" panose="020B0609020204030204" pitchFamily="49" charset="0"/>
              </a:rPr>
              <a:t>Makefile</a:t>
            </a:r>
            <a:r>
              <a:rPr lang="zh-CN" altLang="en-US" sz="2400" dirty="0">
                <a:latin typeface="Consolas" panose="020B0609020204030204" pitchFamily="49" charset="0"/>
                <a:cs typeface="Consolas" panose="020B0609020204030204" pitchFamily="49" charset="0"/>
              </a:rPr>
              <a:t>文件</a:t>
            </a:r>
            <a:r>
              <a:rPr lang="en-US" altLang="zh-CN" sz="2400" dirty="0">
                <a:latin typeface="Consolas" panose="020B0609020204030204" pitchFamily="49" charset="0"/>
                <a:cs typeface="Consolas" panose="020B0609020204030204" pitchFamily="49" charset="0"/>
              </a:rPr>
              <a:t>: </a:t>
            </a:r>
            <a:endParaRPr lang="en-US" altLang="zh-CN" sz="24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altLang="zh-CN" sz="2400" b="1" dirty="0">
                <a:solidFill>
                  <a:srgbClr val="00206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Part2:</a:t>
            </a:r>
            <a:endParaRPr lang="zh-CN" altLang="en-US" sz="2400" b="1" dirty="0">
              <a:solidFill>
                <a:srgbClr val="00206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3699203" y="1861193"/>
            <a:ext cx="873401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latin typeface="Consolas" panose="020B0609020204030204" pitchFamily="49" charset="0"/>
                <a:cs typeface="Consolas" panose="020B0609020204030204" pitchFamily="49" charset="0"/>
              </a:rPr>
              <a:t>//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Makefile.src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r>
              <a:rPr lang="en-US" altLang="zh-CN" sz="2000" b="1" dirty="0">
                <a:solidFill>
                  <a:srgbClr val="00206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SRC</a:t>
            </a:r>
            <a:r>
              <a:rPr lang="en-US" altLang="zh-CN" sz="2000" dirty="0"/>
              <a:t> = </a:t>
            </a:r>
            <a:r>
              <a:rPr lang="en-US" altLang="zh-CN" sz="2000" dirty="0">
                <a:latin typeface="Consolas" panose="020B0609020204030204" pitchFamily="49" charset="0"/>
                <a:cs typeface="Consolas" panose="020B0609020204030204" pitchFamily="49" charset="0"/>
              </a:rPr>
              <a:t>Parameter.cpp myassert.cpp ...</a:t>
            </a:r>
            <a:endParaRPr lang="zh-CN" altLang="en-US" sz="2000" b="1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20"/>
          <p:cNvSpPr>
            <a:spLocks noChangeArrowheads="1"/>
          </p:cNvSpPr>
          <p:nvPr/>
        </p:nvSpPr>
        <p:spPr bwMode="auto">
          <a:xfrm>
            <a:off x="4643438" y="2346325"/>
            <a:ext cx="2449512" cy="2519363"/>
          </a:xfrm>
          <a:prstGeom prst="rect">
            <a:avLst/>
          </a:prstGeom>
          <a:solidFill>
            <a:srgbClr val="FFFF99"/>
          </a:solidFill>
          <a:ln w="9525">
            <a:solidFill>
              <a:schemeClr val="tx1"/>
            </a:solidFill>
            <a:miter lim="800000"/>
          </a:ln>
        </p:spPr>
        <p:txBody>
          <a:bodyPr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16387" name="Rectangle 2"/>
          <p:cNvSpPr>
            <a:spLocks noGrp="1" noChangeArrowheads="1"/>
          </p:cNvSpPr>
          <p:nvPr>
            <p:ph type="title"/>
          </p:nvPr>
        </p:nvSpPr>
        <p:spPr>
          <a:xfrm>
            <a:off x="179512" y="87213"/>
            <a:ext cx="7886700" cy="1325563"/>
          </a:xfrm>
        </p:spPr>
        <p:txBody>
          <a:bodyPr/>
          <a:lstStyle/>
          <a:p>
            <a:r>
              <a:rPr lang="zh-CN" altLang="en-US" dirty="0"/>
              <a:t>多个源文件的编译与链接</a:t>
            </a:r>
            <a:endParaRPr lang="en-US" altLang="zh-CN" dirty="0"/>
          </a:p>
        </p:txBody>
      </p:sp>
      <p:sp>
        <p:nvSpPr>
          <p:cNvPr id="16388" name="Line 4"/>
          <p:cNvSpPr>
            <a:spLocks noChangeShapeType="1"/>
          </p:cNvSpPr>
          <p:nvPr/>
        </p:nvSpPr>
        <p:spPr bwMode="auto">
          <a:xfrm>
            <a:off x="3492500" y="2709863"/>
            <a:ext cx="935038" cy="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389" name="Text Box 5"/>
          <p:cNvSpPr txBox="1">
            <a:spLocks noChangeArrowheads="1"/>
          </p:cNvSpPr>
          <p:nvPr/>
        </p:nvSpPr>
        <p:spPr bwMode="auto">
          <a:xfrm>
            <a:off x="2052638" y="1773238"/>
            <a:ext cx="1187450" cy="396875"/>
          </a:xfrm>
          <a:prstGeom prst="rect">
            <a:avLst/>
          </a:prstGeom>
          <a:solidFill>
            <a:srgbClr val="FF99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ea typeface="宋体" panose="02010600030101010101" pitchFamily="2" charset="-122"/>
              </a:rPr>
              <a:t>EX4.cpp</a:t>
            </a:r>
            <a:endParaRPr lang="en-US" altLang="zh-CN" sz="2000" b="1" dirty="0">
              <a:ea typeface="宋体" panose="02010600030101010101" pitchFamily="2" charset="-122"/>
            </a:endParaRPr>
          </a:p>
        </p:txBody>
      </p:sp>
      <p:pic>
        <p:nvPicPr>
          <p:cNvPr id="16390" name="Picture 7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95513" y="2206625"/>
            <a:ext cx="936625" cy="1152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1" name="Picture 8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925" y="2422525"/>
            <a:ext cx="468313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2" name="Picture 9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925" y="3306763"/>
            <a:ext cx="468313" cy="576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393" name="Picture 10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0925" y="4149725"/>
            <a:ext cx="468313" cy="576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4" name="Line 11"/>
          <p:cNvSpPr>
            <a:spLocks noChangeShapeType="1"/>
          </p:cNvSpPr>
          <p:nvPr/>
        </p:nvSpPr>
        <p:spPr bwMode="auto">
          <a:xfrm>
            <a:off x="3492500" y="2925763"/>
            <a:ext cx="1006475" cy="647700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395" name="Line 12"/>
          <p:cNvSpPr>
            <a:spLocks noChangeShapeType="1"/>
          </p:cNvSpPr>
          <p:nvPr/>
        </p:nvSpPr>
        <p:spPr bwMode="auto">
          <a:xfrm>
            <a:off x="3492500" y="3141663"/>
            <a:ext cx="1006475" cy="1152525"/>
          </a:xfrm>
          <a:prstGeom prst="line">
            <a:avLst/>
          </a:prstGeom>
          <a:noFill/>
          <a:ln w="57150">
            <a:solidFill>
              <a:srgbClr val="FF0000"/>
            </a:solidFill>
            <a:rou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6396" name="Text Box 13"/>
          <p:cNvSpPr txBox="1">
            <a:spLocks noChangeArrowheads="1"/>
          </p:cNvSpPr>
          <p:nvPr/>
        </p:nvSpPr>
        <p:spPr bwMode="auto">
          <a:xfrm>
            <a:off x="5632450" y="2513013"/>
            <a:ext cx="11366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ea typeface="宋体" panose="02010600030101010101" pitchFamily="2" charset="-122"/>
              </a:rPr>
              <a:t>part1.cpp</a:t>
            </a:r>
            <a:endParaRPr lang="en-US" altLang="zh-CN" sz="1800" dirty="0">
              <a:ea typeface="宋体" panose="02010600030101010101" pitchFamily="2" charset="-122"/>
            </a:endParaRPr>
          </a:p>
        </p:txBody>
      </p:sp>
      <p:sp>
        <p:nvSpPr>
          <p:cNvPr id="16397" name="Text Box 14"/>
          <p:cNvSpPr txBox="1">
            <a:spLocks noChangeArrowheads="1"/>
          </p:cNvSpPr>
          <p:nvPr/>
        </p:nvSpPr>
        <p:spPr bwMode="auto">
          <a:xfrm>
            <a:off x="5653088" y="3379788"/>
            <a:ext cx="1136650" cy="366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part2.cpp</a:t>
            </a:r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16398" name="Text Box 15"/>
          <p:cNvSpPr txBox="1">
            <a:spLocks noChangeArrowheads="1"/>
          </p:cNvSpPr>
          <p:nvPr/>
        </p:nvSpPr>
        <p:spPr bwMode="auto">
          <a:xfrm>
            <a:off x="5653088" y="4222750"/>
            <a:ext cx="1136650" cy="366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>
                <a:ea typeface="宋体" panose="02010600030101010101" pitchFamily="2" charset="-122"/>
              </a:rPr>
              <a:t>part3.cpp</a:t>
            </a:r>
            <a:endParaRPr lang="en-US" altLang="zh-CN" sz="1800">
              <a:ea typeface="宋体" panose="02010600030101010101" pitchFamily="2" charset="-122"/>
            </a:endParaRPr>
          </a:p>
        </p:txBody>
      </p:sp>
      <p:sp>
        <p:nvSpPr>
          <p:cNvPr id="16399" name="AutoShape 16"/>
          <p:cNvSpPr>
            <a:spLocks noChangeArrowheads="1"/>
          </p:cNvSpPr>
          <p:nvPr/>
        </p:nvSpPr>
        <p:spPr bwMode="auto">
          <a:xfrm>
            <a:off x="2484438" y="3790950"/>
            <a:ext cx="288925" cy="1296988"/>
          </a:xfrm>
          <a:prstGeom prst="downArrow">
            <a:avLst>
              <a:gd name="adj1" fmla="val 50000"/>
              <a:gd name="adj2" fmla="val 112225"/>
            </a:avLst>
          </a:prstGeom>
          <a:solidFill>
            <a:schemeClr val="accent1"/>
          </a:solidFill>
          <a:ln w="9525">
            <a:solidFill>
              <a:schemeClr val="tx1"/>
            </a:solidFill>
            <a:miter lim="800000"/>
          </a:ln>
        </p:spPr>
        <p:txBody>
          <a:bodyPr vert="eaVert"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16400" name="Text Box 17"/>
          <p:cNvSpPr txBox="1">
            <a:spLocks noChangeArrowheads="1"/>
          </p:cNvSpPr>
          <p:nvPr/>
        </p:nvSpPr>
        <p:spPr bwMode="auto">
          <a:xfrm>
            <a:off x="2052638" y="5373688"/>
            <a:ext cx="62068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FF0000"/>
                </a:solidFill>
                <a:ea typeface="宋体" panose="02010600030101010101" pitchFamily="2" charset="-122"/>
              </a:rPr>
              <a:t>EX4</a:t>
            </a:r>
            <a:endParaRPr lang="en-US" altLang="zh-CN" sz="1800" dirty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16401" name="AutoShape 18"/>
          <p:cNvSpPr>
            <a:spLocks noChangeArrowheads="1"/>
          </p:cNvSpPr>
          <p:nvPr/>
        </p:nvSpPr>
        <p:spPr bwMode="auto">
          <a:xfrm>
            <a:off x="5651500" y="5119688"/>
            <a:ext cx="288925" cy="576262"/>
          </a:xfrm>
          <a:prstGeom prst="downArrow">
            <a:avLst>
              <a:gd name="adj1" fmla="val 50000"/>
              <a:gd name="adj2" fmla="val 49863"/>
            </a:avLst>
          </a:prstGeom>
          <a:solidFill>
            <a:schemeClr val="accent2"/>
          </a:solidFill>
          <a:ln w="9525">
            <a:solidFill>
              <a:schemeClr val="tx1"/>
            </a:solidFill>
            <a:miter lim="800000"/>
          </a:ln>
        </p:spPr>
        <p:txBody>
          <a:bodyPr vert="eaVert" wrap="none"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zh-CN" altLang="en-US" sz="1800">
              <a:ea typeface="宋体" panose="02010600030101010101" pitchFamily="2" charset="-122"/>
            </a:endParaRPr>
          </a:p>
        </p:txBody>
      </p:sp>
      <p:sp>
        <p:nvSpPr>
          <p:cNvPr id="16402" name="Text Box 19"/>
          <p:cNvSpPr txBox="1">
            <a:spLocks noChangeArrowheads="1"/>
          </p:cNvSpPr>
          <p:nvPr/>
        </p:nvSpPr>
        <p:spPr bwMode="auto">
          <a:xfrm>
            <a:off x="5229225" y="5807075"/>
            <a:ext cx="62068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dirty="0">
                <a:solidFill>
                  <a:srgbClr val="FF0000"/>
                </a:solidFill>
                <a:ea typeface="宋体" panose="02010600030101010101" pitchFamily="2" charset="-122"/>
              </a:rPr>
              <a:t>EX4</a:t>
            </a:r>
            <a:endParaRPr lang="en-US" altLang="zh-CN" sz="1800" dirty="0">
              <a:solidFill>
                <a:srgbClr val="FF0000"/>
              </a:solidFill>
              <a:ea typeface="宋体" panose="02010600030101010101" pitchFamily="2" charset="-122"/>
            </a:endParaRPr>
          </a:p>
        </p:txBody>
      </p:sp>
      <p:sp>
        <p:nvSpPr>
          <p:cNvPr id="16403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422CDD4-EA21-4E93-8007-71FBE1C56863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type="title"/>
          </p:nvPr>
        </p:nvSpPr>
        <p:spPr>
          <a:xfrm>
            <a:off x="179512" y="44624"/>
            <a:ext cx="7886700" cy="1325563"/>
          </a:xfrm>
        </p:spPr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单个</a:t>
            </a:r>
            <a:r>
              <a:rPr lang="zh-CN" altLang="en-US" dirty="0"/>
              <a:t>源文件的编译与链接</a:t>
            </a:r>
            <a:endParaRPr lang="en-US" altLang="zh-CN" dirty="0"/>
          </a:p>
        </p:txBody>
      </p:sp>
      <p:sp>
        <p:nvSpPr>
          <p:cNvPr id="1741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D0401C4-870A-4871-AA76-1CC04E673E82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5" name="Text Box 19"/>
          <p:cNvSpPr txBox="1">
            <a:spLocks noChangeArrowheads="1"/>
          </p:cNvSpPr>
          <p:nvPr/>
        </p:nvSpPr>
        <p:spPr bwMode="auto">
          <a:xfrm>
            <a:off x="171450" y="1486055"/>
            <a:ext cx="7237879" cy="50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buNone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</a:rPr>
              <a:t>// ex5.cpp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0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iostream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endParaRPr lang="en-US" altLang="zh-CN" sz="20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0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cstdlib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 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</a:t>
            </a:r>
            <a:r>
              <a:rPr lang="en-US" altLang="zh-CN" sz="20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()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 err="1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2000" b="1" dirty="0" err="1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2000" b="1" dirty="0" err="1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 { return a + b; }</a:t>
            </a:r>
            <a:endParaRPr lang="en-US" altLang="zh-CN" sz="2000" b="1" dirty="0">
              <a:solidFill>
                <a:srgbClr val="FF000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main(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**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 {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if (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!=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3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  {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	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&lt;&lt; "Usage: " &lt;&lt;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  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                      &lt;&lt; " op1 op2" &lt;&lt;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}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b;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a =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]); 	b =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2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]);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&lt;&lt; ADD(a, b) &lt;&lt;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} </a:t>
            </a:r>
            <a:endParaRPr lang="zh-CN" altLang="en-US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3"/>
          <p:cNvSpPr>
            <a:spLocks noGrp="1" noChangeArrowheads="1"/>
          </p:cNvSpPr>
          <p:nvPr>
            <p:ph type="title"/>
          </p:nvPr>
        </p:nvSpPr>
        <p:spPr>
          <a:xfrm>
            <a:off x="179512" y="44624"/>
            <a:ext cx="7886700" cy="1325563"/>
          </a:xfrm>
        </p:spPr>
        <p:txBody>
          <a:bodyPr/>
          <a:lstStyle/>
          <a:p>
            <a:r>
              <a:rPr lang="zh-CN" altLang="en-US" dirty="0">
                <a:solidFill>
                  <a:srgbClr val="FF0000"/>
                </a:solidFill>
              </a:rPr>
              <a:t>多个</a:t>
            </a:r>
            <a:r>
              <a:rPr lang="zh-CN" altLang="en-US" dirty="0"/>
              <a:t>源文件的编译与链接</a:t>
            </a:r>
            <a:endParaRPr lang="en-US" altLang="zh-CN" dirty="0"/>
          </a:p>
        </p:txBody>
      </p:sp>
      <p:sp>
        <p:nvSpPr>
          <p:cNvPr id="17412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6991350" y="6524625"/>
            <a:ext cx="2133600" cy="3333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DD0401C4-870A-4871-AA76-1CC04E673E82}" type="slidenum">
              <a:rPr lang="en-US" altLang="zh-CN" sz="1400">
                <a:solidFill>
                  <a:schemeClr val="hlink"/>
                </a:solidFill>
                <a:ea typeface="宋体" panose="02010600030101010101" pitchFamily="2" charset="-122"/>
              </a:rPr>
            </a:fld>
            <a:endParaRPr lang="en-US" altLang="zh-CN" sz="1400">
              <a:solidFill>
                <a:schemeClr val="hlink"/>
              </a:solidFill>
              <a:ea typeface="宋体" panose="02010600030101010101" pitchFamily="2" charset="-122"/>
            </a:endParaRPr>
          </a:p>
        </p:txBody>
      </p:sp>
      <p:sp>
        <p:nvSpPr>
          <p:cNvPr id="5" name="Text Box 19"/>
          <p:cNvSpPr txBox="1">
            <a:spLocks noChangeArrowheads="1"/>
          </p:cNvSpPr>
          <p:nvPr/>
        </p:nvSpPr>
        <p:spPr bwMode="auto">
          <a:xfrm>
            <a:off x="171450" y="1486055"/>
            <a:ext cx="7237879" cy="5078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>
              <a:buNone/>
            </a:pP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</a:rPr>
              <a:t>// ex5_main.cpp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</a:endParaRPr>
          </a:p>
          <a:p>
            <a:pPr>
              <a:buNone/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0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iostream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</a:t>
            </a:r>
            <a:endParaRPr lang="en-US" altLang="zh-CN" sz="2000" b="1" dirty="0">
              <a:solidFill>
                <a:schemeClr val="accent6">
                  <a:lumMod val="75000"/>
                </a:schemeClr>
              </a:solidFill>
              <a:latin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None/>
            </a:pP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#include &lt;</a:t>
            </a:r>
            <a:r>
              <a:rPr lang="en-US" altLang="zh-CN" sz="2000" b="1" dirty="0" err="1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cstdlib</a:t>
            </a:r>
            <a:r>
              <a:rPr lang="en-US" altLang="zh-CN" sz="2000" b="1" dirty="0">
                <a:solidFill>
                  <a:schemeClr val="accent6">
                    <a:lumMod val="75000"/>
                  </a:schemeClr>
                </a:solidFill>
                <a:latin typeface="Consolas" panose="020B0609020204030204" pitchFamily="49" charset="0"/>
              </a:rPr>
              <a:t>&gt; 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 </a:t>
            </a:r>
            <a:r>
              <a:rPr lang="en-US" altLang="zh-CN" sz="20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()</a:t>
            </a:r>
            <a:endParaRPr lang="en-US" altLang="zh-CN" sz="20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solidFill>
                  <a:srgbClr val="FF0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int ADD(int a, int b);</a:t>
            </a:r>
            <a:endParaRPr lang="en-US" altLang="zh-CN" sz="2000" b="1" dirty="0">
              <a:solidFill>
                <a:srgbClr val="FF000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main(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, </a:t>
            </a:r>
            <a:r>
              <a:rPr lang="en-US" altLang="zh-CN" sz="20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char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**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 {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if (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argc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!=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3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)  {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	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&lt;&lt; "Usage: " &lt;&lt;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  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                      &lt;&lt; " op1 op2" &lt;&lt;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}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b;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a =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1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]); 	b =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atoi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(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argv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[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2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]);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cout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&lt;&lt; ADD(a, b) &lt;&lt; 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std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::</a:t>
            </a:r>
            <a:r>
              <a:rPr lang="en-US" altLang="zh-CN" sz="2000" b="1" dirty="0" err="1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endl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	</a:t>
            </a:r>
            <a:r>
              <a:rPr lang="en-US" altLang="zh-CN" sz="20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2000" b="1" dirty="0">
                <a:solidFill>
                  <a:srgbClr val="FFC00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0</a:t>
            </a: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;</a:t>
            </a:r>
            <a:endParaRPr lang="en-US" altLang="zh-CN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20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} </a:t>
            </a:r>
            <a:endParaRPr lang="zh-CN" altLang="en-US" sz="20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7" name="Text Box 11"/>
          <p:cNvSpPr txBox="1">
            <a:spLocks noChangeArrowheads="1"/>
          </p:cNvSpPr>
          <p:nvPr/>
        </p:nvSpPr>
        <p:spPr bwMode="auto">
          <a:xfrm>
            <a:off x="5371306" y="1195375"/>
            <a:ext cx="3240087" cy="92551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9525">
            <a:solidFill>
              <a:srgbClr val="FF9900"/>
            </a:solidFill>
            <a:miter lim="800000"/>
          </a:ln>
        </p:spPr>
        <p:txBody>
          <a:bodyPr lIns="90000" tIns="46800" rIns="90000" bIns="46800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华文中宋" panose="0201060004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//</a:t>
            </a:r>
            <a:r>
              <a:rPr lang="zh-CN" altLang="en-US" sz="1800" b="1" dirty="0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</a:t>
            </a:r>
            <a:r>
              <a:rPr lang="en-US" altLang="zh-CN" sz="1800" b="1" dirty="0" err="1">
                <a:solidFill>
                  <a:srgbClr val="00B05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func.cpp</a:t>
            </a:r>
            <a:endParaRPr lang="en-US" altLang="zh-CN" sz="1800" b="1" dirty="0">
              <a:solidFill>
                <a:srgbClr val="00B050"/>
              </a:solidFill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ADD(</a:t>
            </a:r>
            <a:r>
              <a:rPr lang="en-US" altLang="zh-CN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a, </a:t>
            </a:r>
            <a:r>
              <a:rPr lang="en-US" altLang="zh-CN" sz="1800" b="1" dirty="0">
                <a:solidFill>
                  <a:srgbClr val="9F5FC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b)</a:t>
            </a:r>
            <a:endParaRPr lang="en-US" altLang="zh-CN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{ </a:t>
            </a:r>
            <a:r>
              <a:rPr lang="en-US" altLang="zh-CN" sz="1800" b="1" dirty="0">
                <a:solidFill>
                  <a:srgbClr val="0070C0"/>
                </a:solidFill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return</a:t>
            </a:r>
            <a:r>
              <a:rPr lang="en-US" altLang="zh-CN" sz="1800" b="1" dirty="0">
                <a:latin typeface="Consolas" panose="020B0609020204030204" pitchFamily="49" charset="0"/>
                <a:ea typeface="宋体" panose="02010600030101010101" pitchFamily="2" charset="-122"/>
                <a:cs typeface="Consolas" panose="020B0609020204030204" pitchFamily="49" charset="0"/>
              </a:rPr>
              <a:t> a + b; }</a:t>
            </a:r>
            <a:endParaRPr lang="zh-CN" altLang="en-US" sz="1800" b="1" dirty="0">
              <a:latin typeface="Consolas" panose="020B0609020204030204" pitchFamily="49" charset="0"/>
              <a:ea typeface="宋体" panose="02010600030101010101" pitchFamily="2" charset="-122"/>
              <a:cs typeface="Consolas" panose="020B0609020204030204" pitchFamily="49" charset="0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5880347" y="2903787"/>
            <a:ext cx="2943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>
                <a:solidFill>
                  <a:srgbClr val="002060"/>
                </a:solidFill>
                <a:latin typeface="华文楷体" panose="02010600040101010101" pitchFamily="2" charset="-122"/>
                <a:ea typeface="华文楷体" panose="02010600040101010101" pitchFamily="2" charset="-122"/>
              </a:rPr>
              <a:t>拆解 声明 和 定义</a:t>
            </a:r>
            <a:endParaRPr lang="zh-CN" altLang="en-US" sz="2800" b="1" dirty="0">
              <a:solidFill>
                <a:srgbClr val="002060"/>
              </a:solidFill>
              <a:latin typeface="华文楷体" panose="02010600040101010101" pitchFamily="2" charset="-122"/>
              <a:ea typeface="华文楷体" panose="02010600040101010101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6732240" y="2949373"/>
            <a:ext cx="792088" cy="432048"/>
          </a:xfrm>
          <a:prstGeom prst="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7956376" y="2943856"/>
            <a:ext cx="792088" cy="432048"/>
          </a:xfrm>
          <a:prstGeom prst="rect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1" name="连接符: 肘形 10"/>
          <p:cNvCxnSpPr>
            <a:stCxn id="8" idx="0"/>
          </p:cNvCxnSpPr>
          <p:nvPr/>
        </p:nvCxnSpPr>
        <p:spPr>
          <a:xfrm rot="16200000" flipV="1">
            <a:off x="5261864" y="1082953"/>
            <a:ext cx="240453" cy="3492388"/>
          </a:xfrm>
          <a:prstGeom prst="bentConnector2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12" idx="0"/>
          </p:cNvCxnSpPr>
          <p:nvPr/>
        </p:nvCxnSpPr>
        <p:spPr>
          <a:xfrm flipV="1">
            <a:off x="8352420" y="2120886"/>
            <a:ext cx="0" cy="822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RAINPROBLEM" val="ProblemBody"/>
</p:tagLst>
</file>

<file path=ppt/tags/tag10.xml><?xml version="1.0" encoding="utf-8"?>
<p:tagLst xmlns:p="http://schemas.openxmlformats.org/presentationml/2006/main">
  <p:tag name="RAINPROBLEM" val="ProblemSubmit"/>
  <p:tag name="RAINPROBLEMTYPE" val="MultipleChoice"/>
</p:tagLst>
</file>

<file path=ppt/tags/tag100.xml><?xml version="1.0" encoding="utf-8"?>
<p:tagLst xmlns:p="http://schemas.openxmlformats.org/presentationml/2006/main">
  <p:tag name="RAINPROBLEMTYPE" val="ProblemTypeMarker"/>
</p:tagLst>
</file>

<file path=ppt/tags/tag101.xml><?xml version="1.0" encoding="utf-8"?>
<p:tagLst xmlns:p="http://schemas.openxmlformats.org/presentationml/2006/main">
  <p:tag name="RAINPROBLEM" val="ProblemSetting"/>
  <p:tag name="RAINPROBLEMTYPE" val="MultipleChoice"/>
</p:tagLst>
</file>

<file path=ppt/tags/tag102.xml><?xml version="1.0" encoding="utf-8"?>
<p:tagLst xmlns:p="http://schemas.openxmlformats.org/presentationml/2006/main">
  <p:tag name="RAINPROBLEM" val="MultipleChoice"/>
  <p:tag name="PROBLEMSCORE" val="1.0"/>
</p:tagLst>
</file>

<file path=ppt/tags/tag11.xml><?xml version="1.0" encoding="utf-8"?>
<p:tagLst xmlns:p="http://schemas.openxmlformats.org/presentationml/2006/main">
  <p:tag name="RAINPROBLEMTYPE" val="ProblemTypeMarker"/>
</p:tagLst>
</file>

<file path=ppt/tags/tag12.xml><?xml version="1.0" encoding="utf-8"?>
<p:tagLst xmlns:p="http://schemas.openxmlformats.org/presentationml/2006/main">
  <p:tag name="RAINPROBLEMTYPE" val="ProblemTypeMarker"/>
</p:tagLst>
</file>

<file path=ppt/tags/tag13.xml><?xml version="1.0" encoding="utf-8"?>
<p:tagLst xmlns:p="http://schemas.openxmlformats.org/presentationml/2006/main">
  <p:tag name="RAINPROBLEMTYPE" val="ProblemTypeMarker"/>
</p:tagLst>
</file>

<file path=ppt/tags/tag14.xml><?xml version="1.0" encoding="utf-8"?>
<p:tagLst xmlns:p="http://schemas.openxmlformats.org/presentationml/2006/main">
  <p:tag name="RAINPROBLEMTYPE" val="ProblemTypeMarker"/>
</p:tagLst>
</file>

<file path=ppt/tags/tag15.xml><?xml version="1.0" encoding="utf-8"?>
<p:tagLst xmlns:p="http://schemas.openxmlformats.org/presentationml/2006/main">
  <p:tag name="RAINPROBLEMTYPE" val="ProblemTypeMarker"/>
</p:tagLst>
</file>

<file path=ppt/tags/tag16.xml><?xml version="1.0" encoding="utf-8"?>
<p:tagLst xmlns:p="http://schemas.openxmlformats.org/presentationml/2006/main">
  <p:tag name="RAINPROBLEM" val="ProblemSetting"/>
  <p:tag name="RAINPROBLEMTYPE" val="MultipleChoice"/>
</p:tagLst>
</file>

<file path=ppt/tags/tag17.xml><?xml version="1.0" encoding="utf-8"?>
<p:tagLst xmlns:p="http://schemas.openxmlformats.org/presentationml/2006/main">
  <p:tag name="RAINPROBLEM" val="MultipleChoice"/>
  <p:tag name="PROBLEMSCORE" val="1.0"/>
</p:tagLst>
</file>

<file path=ppt/tags/tag18.xml><?xml version="1.0" encoding="utf-8"?>
<p:tagLst xmlns:p="http://schemas.openxmlformats.org/presentationml/2006/main">
  <p:tag name="RAINPROBLEM" val="ProblemBody"/>
</p:tagLst>
</file>

<file path=ppt/tags/tag19.xml><?xml version="1.0" encoding="utf-8"?>
<p:tagLst xmlns:p="http://schemas.openxmlformats.org/presentationml/2006/main">
  <p:tag name="RAINPROBLEM" val="ProblemItem"/>
</p:tagLst>
</file>

<file path=ppt/tags/tag2.xml><?xml version="1.0" encoding="utf-8"?>
<p:tagLst xmlns:p="http://schemas.openxmlformats.org/presentationml/2006/main">
  <p:tag name="RAINPROBLEM" val="ProblemItem"/>
</p:tagLst>
</file>

<file path=ppt/tags/tag20.xml><?xml version="1.0" encoding="utf-8"?>
<p:tagLst xmlns:p="http://schemas.openxmlformats.org/presentationml/2006/main">
  <p:tag name="RAINPROBLEM" val="ProblemItem"/>
</p:tagLst>
</file>

<file path=ppt/tags/tag21.xml><?xml version="1.0" encoding="utf-8"?>
<p:tagLst xmlns:p="http://schemas.openxmlformats.org/presentationml/2006/main">
  <p:tag name="RAINPROBLEM" val="ProblemBullet"/>
  <p:tag name="RAINPROBLEMTYPE" val="MultipleChoice"/>
  <p:tag name="RAINBULLET" val="Correct"/>
</p:tagLst>
</file>

<file path=ppt/tags/tag22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23.xml><?xml version="1.0" encoding="utf-8"?>
<p:tagLst xmlns:p="http://schemas.openxmlformats.org/presentationml/2006/main">
  <p:tag name="RAINPROBLEM" val="ProblemSubmit"/>
  <p:tag name="RAINPROBLEMTYPE" val="MultipleChoice"/>
</p:tagLst>
</file>

<file path=ppt/tags/tag24.xml><?xml version="1.0" encoding="utf-8"?>
<p:tagLst xmlns:p="http://schemas.openxmlformats.org/presentationml/2006/main">
  <p:tag name="RAINPROBLEM" val="ProblemRemarkBoard"/>
</p:tagLst>
</file>

<file path=ppt/tags/tag25.xml><?xml version="1.0" encoding="utf-8"?>
<p:tagLst xmlns:p="http://schemas.openxmlformats.org/presentationml/2006/main">
  <p:tag name="PROBLEMREMARKTITLE" val="ProblemRemarkBoardTip"/>
</p:tagLst>
</file>

<file path=ppt/tags/tag26.xml><?xml version="1.0" encoding="utf-8"?>
<p:tagLst xmlns:p="http://schemas.openxmlformats.org/presentationml/2006/main">
  <p:tag name="RAINPROBLEM" val="ProblemRemark"/>
</p:tagLst>
</file>

<file path=ppt/tags/tag27.xml><?xml version="1.0" encoding="utf-8"?>
<p:tagLst xmlns:p="http://schemas.openxmlformats.org/presentationml/2006/main">
  <p:tag name="RAINPROBLEMTYPE" val="ProblemTypeMarker"/>
</p:tagLst>
</file>

<file path=ppt/tags/tag28.xml><?xml version="1.0" encoding="utf-8"?>
<p:tagLst xmlns:p="http://schemas.openxmlformats.org/presentationml/2006/main">
  <p:tag name="RAINPROBLEMTYPE" val="ProblemTypeMarker"/>
</p:tagLst>
</file>

<file path=ppt/tags/tag29.xml><?xml version="1.0" encoding="utf-8"?>
<p:tagLst xmlns:p="http://schemas.openxmlformats.org/presentationml/2006/main">
  <p:tag name="RAINPROBLEMTYPE" val="ProblemTypeMarker"/>
</p:tagLst>
</file>

<file path=ppt/tags/tag3.xml><?xml version="1.0" encoding="utf-8"?>
<p:tagLst xmlns:p="http://schemas.openxmlformats.org/presentationml/2006/main">
  <p:tag name="RAINPROBLEM" val="ProblemItem"/>
</p:tagLst>
</file>

<file path=ppt/tags/tag30.xml><?xml version="1.0" encoding="utf-8"?>
<p:tagLst xmlns:p="http://schemas.openxmlformats.org/presentationml/2006/main">
  <p:tag name="RAINPROBLEMTYPE" val="ProblemTypeMarker"/>
</p:tagLst>
</file>

<file path=ppt/tags/tag31.xml><?xml version="1.0" encoding="utf-8"?>
<p:tagLst xmlns:p="http://schemas.openxmlformats.org/presentationml/2006/main">
  <p:tag name="RAINPROBLEMTYPE" val="ProblemTypeMarker"/>
</p:tagLst>
</file>

<file path=ppt/tags/tag32.xml><?xml version="1.0" encoding="utf-8"?>
<p:tagLst xmlns:p="http://schemas.openxmlformats.org/presentationml/2006/main">
  <p:tag name="PROBLEMREMARKTITLE" val="ProblemRemarkBoardTitle"/>
</p:tagLst>
</file>

<file path=ppt/tags/tag33.xml><?xml version="1.0" encoding="utf-8"?>
<p:tagLst xmlns:p="http://schemas.openxmlformats.org/presentationml/2006/main">
  <p:tag name="PROBLEMREMARKTITLE" val="ProblemRemarkBoardTitle"/>
</p:tagLst>
</file>

<file path=ppt/tags/tag34.xml><?xml version="1.0" encoding="utf-8"?>
<p:tagLst xmlns:p="http://schemas.openxmlformats.org/presentationml/2006/main">
  <p:tag name="PROBLEMREMARKTITLE" val="ProblemRemarkBoardTitle"/>
</p:tagLst>
</file>

<file path=ppt/tags/tag35.xml><?xml version="1.0" encoding="utf-8"?>
<p:tagLst xmlns:p="http://schemas.openxmlformats.org/presentationml/2006/main">
  <p:tag name="PROBLEMREMARKTITLE" val="ProblemRemarkBoardTitle"/>
</p:tagLst>
</file>

<file path=ppt/tags/tag36.xml><?xml version="1.0" encoding="utf-8"?>
<p:tagLst xmlns:p="http://schemas.openxmlformats.org/presentationml/2006/main">
  <p:tag name="RAINPROBLEM" val="ProblemSetting"/>
  <p:tag name="RAINPROBLEMTYPE" val="MultipleChoice"/>
</p:tagLst>
</file>

<file path=ppt/tags/tag37.xml><?xml version="1.0" encoding="utf-8"?>
<p:tagLst xmlns:p="http://schemas.openxmlformats.org/presentationml/2006/main">
  <p:tag name="RAINPROBLEM" val="MultipleChoice"/>
  <p:tag name="PROBLEMSCORE" val="1.0"/>
  <p:tag name="PROBLEMHASREMARK" val="True"/>
  <p:tag name="PROBLEMREMARK" val="分两步考虑&#10;&#10;编译阶段：&#10;main.cpp和func.cpp&#10;两者编译均能够通过&#10;&#10;链接阶段：&#10;main.o和func.o将ADD链接&#10;可以正常通过链接&#10;"/>
</p:tagLst>
</file>

<file path=ppt/tags/tag38.xml><?xml version="1.0" encoding="utf-8"?>
<p:tagLst xmlns:p="http://schemas.openxmlformats.org/presentationml/2006/main">
  <p:tag name="RAINPROBLEM" val="ProblemBody"/>
</p:tagLst>
</file>

<file path=ppt/tags/tag39.xml><?xml version="1.0" encoding="utf-8"?>
<p:tagLst xmlns:p="http://schemas.openxmlformats.org/presentationml/2006/main">
  <p:tag name="RAINPROBLEM" val="ProblemItem"/>
</p:tagLst>
</file>

<file path=ppt/tags/tag4.xml><?xml version="1.0" encoding="utf-8"?>
<p:tagLst xmlns:p="http://schemas.openxmlformats.org/presentationml/2006/main">
  <p:tag name="RAINPROBLEM" val="ProblemItem"/>
</p:tagLst>
</file>

<file path=ppt/tags/tag40.xml><?xml version="1.0" encoding="utf-8"?>
<p:tagLst xmlns:p="http://schemas.openxmlformats.org/presentationml/2006/main">
  <p:tag name="RAINPROBLEM" val="ProblemItem"/>
</p:tagLst>
</file>

<file path=ppt/tags/tag41.xml><?xml version="1.0" encoding="utf-8"?>
<p:tagLst xmlns:p="http://schemas.openxmlformats.org/presentationml/2006/main">
  <p:tag name="RAINPROBLEM" val="ProblemItem"/>
</p:tagLst>
</file>

<file path=ppt/tags/tag42.xml><?xml version="1.0" encoding="utf-8"?>
<p:tagLst xmlns:p="http://schemas.openxmlformats.org/presentationml/2006/main">
  <p:tag name="RAINPROBLEM" val="ProblemItem"/>
</p:tagLst>
</file>

<file path=ppt/tags/tag43.xml><?xml version="1.0" encoding="utf-8"?>
<p:tagLst xmlns:p="http://schemas.openxmlformats.org/presentationml/2006/main">
  <p:tag name="RAINPROBLEM" val="ProblemBullet"/>
  <p:tag name="RAINBULLET" val="Wrong"/>
  <p:tag name="RAINPROBLEMTYPE" val="MultipleChoiceMA"/>
</p:tagLst>
</file>

<file path=ppt/tags/tag44.xml><?xml version="1.0" encoding="utf-8"?>
<p:tagLst xmlns:p="http://schemas.openxmlformats.org/presentationml/2006/main">
  <p:tag name="RAINPROBLEM" val="ProblemBullet"/>
  <p:tag name="RAINBULLET" val="Wrong"/>
  <p:tag name="RAINPROBLEMTYPE" val="MultipleChoiceMA"/>
</p:tagLst>
</file>

<file path=ppt/tags/tag45.xml><?xml version="1.0" encoding="utf-8"?>
<p:tagLst xmlns:p="http://schemas.openxmlformats.org/presentationml/2006/main">
  <p:tag name="RAINPROBLEM" val="ProblemBullet"/>
  <p:tag name="RAINPROBLEMTYPE" val="MultipleChoiceMA"/>
  <p:tag name="RAINBULLET" val="Correct"/>
</p:tagLst>
</file>

<file path=ppt/tags/tag46.xml><?xml version="1.0" encoding="utf-8"?>
<p:tagLst xmlns:p="http://schemas.openxmlformats.org/presentationml/2006/main">
  <p:tag name="RAINPROBLEM" val="ProblemBullet"/>
  <p:tag name="RAINBULLET" val="Wrong"/>
  <p:tag name="RAINPROBLEMTYPE" val="MultipleChoiceMA"/>
</p:tagLst>
</file>

<file path=ppt/tags/tag47.xml><?xml version="1.0" encoding="utf-8"?>
<p:tagLst xmlns:p="http://schemas.openxmlformats.org/presentationml/2006/main">
  <p:tag name="RAINPROBLEM" val="ProblemSubmit"/>
  <p:tag name="RAINPROBLEMTYPE" val="MultipleChoiceMA"/>
</p:tagLst>
</file>

<file path=ppt/tags/tag48.xml><?xml version="1.0" encoding="utf-8"?>
<p:tagLst xmlns:p="http://schemas.openxmlformats.org/presentationml/2006/main">
  <p:tag name="RAINPROBLEM" val="ProblemRemarkBoard"/>
</p:tagLst>
</file>

<file path=ppt/tags/tag49.xml><?xml version="1.0" encoding="utf-8"?>
<p:tagLst xmlns:p="http://schemas.openxmlformats.org/presentationml/2006/main">
  <p:tag name="PROBLEMREMARKTITLE" val="ProblemRemarkBoardTip"/>
</p:tagLst>
</file>

<file path=ppt/tags/tag5.xml><?xml version="1.0" encoding="utf-8"?>
<p:tagLst xmlns:p="http://schemas.openxmlformats.org/presentationml/2006/main">
  <p:tag name="RAINPROBLEM" val="ProblemItem"/>
</p:tagLst>
</file>

<file path=ppt/tags/tag50.xml><?xml version="1.0" encoding="utf-8"?>
<p:tagLst xmlns:p="http://schemas.openxmlformats.org/presentationml/2006/main">
  <p:tag name="RAINPROBLEM" val="ProblemRemark"/>
</p:tagLst>
</file>

<file path=ppt/tags/tag51.xml><?xml version="1.0" encoding="utf-8"?>
<p:tagLst xmlns:p="http://schemas.openxmlformats.org/presentationml/2006/main">
  <p:tag name="RAINPROBLEMTYPE" val="ProblemTypeMarker"/>
</p:tagLst>
</file>

<file path=ppt/tags/tag52.xml><?xml version="1.0" encoding="utf-8"?>
<p:tagLst xmlns:p="http://schemas.openxmlformats.org/presentationml/2006/main">
  <p:tag name="RAINPROBLEMTYPE" val="ProblemTypeMarker"/>
</p:tagLst>
</file>

<file path=ppt/tags/tag53.xml><?xml version="1.0" encoding="utf-8"?>
<p:tagLst xmlns:p="http://schemas.openxmlformats.org/presentationml/2006/main">
  <p:tag name="RAINPROBLEMTYPE" val="ProblemTypeMarker"/>
</p:tagLst>
</file>

<file path=ppt/tags/tag54.xml><?xml version="1.0" encoding="utf-8"?>
<p:tagLst xmlns:p="http://schemas.openxmlformats.org/presentationml/2006/main">
  <p:tag name="RAINPROBLEMTYPE" val="ProblemTypeMarker"/>
</p:tagLst>
</file>

<file path=ppt/tags/tag55.xml><?xml version="1.0" encoding="utf-8"?>
<p:tagLst xmlns:p="http://schemas.openxmlformats.org/presentationml/2006/main">
  <p:tag name="RAINPROBLEMTYPE" val="ProblemTypeMarker"/>
</p:tagLst>
</file>

<file path=ppt/tags/tag56.xml><?xml version="1.0" encoding="utf-8"?>
<p:tagLst xmlns:p="http://schemas.openxmlformats.org/presentationml/2006/main">
  <p:tag name="PROBLEMREMARKTITLE" val="ProblemRemarkBoardTitle"/>
</p:tagLst>
</file>

<file path=ppt/tags/tag57.xml><?xml version="1.0" encoding="utf-8"?>
<p:tagLst xmlns:p="http://schemas.openxmlformats.org/presentationml/2006/main">
  <p:tag name="PROBLEMREMARKTITLE" val="ProblemRemarkBoardTitle"/>
</p:tagLst>
</file>

<file path=ppt/tags/tag58.xml><?xml version="1.0" encoding="utf-8"?>
<p:tagLst xmlns:p="http://schemas.openxmlformats.org/presentationml/2006/main">
  <p:tag name="PROBLEMREMARKTITLE" val="ProblemRemarkBoardTitle"/>
</p:tagLst>
</file>

<file path=ppt/tags/tag59.xml><?xml version="1.0" encoding="utf-8"?>
<p:tagLst xmlns:p="http://schemas.openxmlformats.org/presentationml/2006/main">
  <p:tag name="PROBLEMREMARKTITLE" val="ProblemRemarkBoardTitle"/>
</p:tagLst>
</file>

<file path=ppt/tags/tag6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60.xml><?xml version="1.0" encoding="utf-8"?>
<p:tagLst xmlns:p="http://schemas.openxmlformats.org/presentationml/2006/main">
  <p:tag name="RAINPROBLEM" val="ProblemSetting"/>
  <p:tag name="RAINPROBLEMTYPE" val="MultipleChoiceMA"/>
</p:tagLst>
</file>

<file path=ppt/tags/tag61.xml><?xml version="1.0" encoding="utf-8"?>
<p:tagLst xmlns:p="http://schemas.openxmlformats.org/presentationml/2006/main">
  <p:tag name="PROBLEMSCORE" val="1.0"/>
  <p:tag name="RAINPROBLEMTYPE" val="MultipleChoiceMA"/>
  <p:tag name="RAINPROBLEM" val="MultipleChoiceMA"/>
  <p:tag name="PROBLEMSCORE_HALF" val="0.0"/>
  <p:tag name="PROBLEMHASREMARK" val="True"/>
  <p:tag name="PROBLEMREMARK" val="A选项会导致x定义多次，&#10;造成链接错误&#10;&#10;B main.cpp中没有使用x&#10;因此不需要声明x。&#10;&#10;C main.cpp中使用了add&#10;因此需要声明add。&#10;&#10;D选项会导致add定义多次，&#10;造成链接错误。"/>
</p:tagLst>
</file>

<file path=ppt/tags/tag62.xml><?xml version="1.0" encoding="utf-8"?>
<p:tagLst xmlns:p="http://schemas.openxmlformats.org/presentationml/2006/main">
  <p:tag name="RAINPROBLEM" val="ProblemBody"/>
</p:tagLst>
</file>

<file path=ppt/tags/tag63.xml><?xml version="1.0" encoding="utf-8"?>
<p:tagLst xmlns:p="http://schemas.openxmlformats.org/presentationml/2006/main">
  <p:tag name="RAINPROBLEM" val="ProblemItem"/>
</p:tagLst>
</file>

<file path=ppt/tags/tag64.xml><?xml version="1.0" encoding="utf-8"?>
<p:tagLst xmlns:p="http://schemas.openxmlformats.org/presentationml/2006/main">
  <p:tag name="RAINPROBLEM" val="ProblemItem"/>
</p:tagLst>
</file>

<file path=ppt/tags/tag65.xml><?xml version="1.0" encoding="utf-8"?>
<p:tagLst xmlns:p="http://schemas.openxmlformats.org/presentationml/2006/main">
  <p:tag name="RAINPROBLEM" val="ProblemItem"/>
</p:tagLst>
</file>

<file path=ppt/tags/tag66.xml><?xml version="1.0" encoding="utf-8"?>
<p:tagLst xmlns:p="http://schemas.openxmlformats.org/presentationml/2006/main">
  <p:tag name="RAINPROBLEM" val="ProblemItem"/>
</p:tagLst>
</file>

<file path=ppt/tags/tag67.xml><?xml version="1.0" encoding="utf-8"?>
<p:tagLst xmlns:p="http://schemas.openxmlformats.org/presentationml/2006/main">
  <p:tag name="RAINPROBLEM" val="ProblemBullet"/>
  <p:tag name="RAINPROBLEMTYPE" val="MultipleChoice"/>
  <p:tag name="RAINBULLET" val="Correct"/>
</p:tagLst>
</file>

<file path=ppt/tags/tag68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69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7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70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71.xml><?xml version="1.0" encoding="utf-8"?>
<p:tagLst xmlns:p="http://schemas.openxmlformats.org/presentationml/2006/main">
  <p:tag name="RAINPROBLEM" val="ProblemSubmit"/>
  <p:tag name="RAINPROBLEMTYPE" val="MultipleChoice"/>
</p:tagLst>
</file>

<file path=ppt/tags/tag72.xml><?xml version="1.0" encoding="utf-8"?>
<p:tagLst xmlns:p="http://schemas.openxmlformats.org/presentationml/2006/main">
  <p:tag name="RAINPROBLEM" val="ProblemRemarkBoard"/>
</p:tagLst>
</file>

<file path=ppt/tags/tag73.xml><?xml version="1.0" encoding="utf-8"?>
<p:tagLst xmlns:p="http://schemas.openxmlformats.org/presentationml/2006/main">
  <p:tag name="PROBLEMREMARKTITLE" val="ProblemRemarkBoardTip"/>
</p:tagLst>
</file>

<file path=ppt/tags/tag74.xml><?xml version="1.0" encoding="utf-8"?>
<p:tagLst xmlns:p="http://schemas.openxmlformats.org/presentationml/2006/main">
  <p:tag name="RAINPROBLEM" val="ProblemRemark"/>
</p:tagLst>
</file>

<file path=ppt/tags/tag75.xml><?xml version="1.0" encoding="utf-8"?>
<p:tagLst xmlns:p="http://schemas.openxmlformats.org/presentationml/2006/main">
  <p:tag name="RAINPROBLEMTYPE" val="ProblemTypeMarker"/>
</p:tagLst>
</file>

<file path=ppt/tags/tag76.xml><?xml version="1.0" encoding="utf-8"?>
<p:tagLst xmlns:p="http://schemas.openxmlformats.org/presentationml/2006/main">
  <p:tag name="RAINPROBLEMTYPE" val="ProblemTypeMarker"/>
</p:tagLst>
</file>

<file path=ppt/tags/tag77.xml><?xml version="1.0" encoding="utf-8"?>
<p:tagLst xmlns:p="http://schemas.openxmlformats.org/presentationml/2006/main">
  <p:tag name="RAINPROBLEMTYPE" val="ProblemTypeMarker"/>
</p:tagLst>
</file>

<file path=ppt/tags/tag78.xml><?xml version="1.0" encoding="utf-8"?>
<p:tagLst xmlns:p="http://schemas.openxmlformats.org/presentationml/2006/main">
  <p:tag name="RAINPROBLEMTYPE" val="ProblemTypeMarker"/>
</p:tagLst>
</file>

<file path=ppt/tags/tag79.xml><?xml version="1.0" encoding="utf-8"?>
<p:tagLst xmlns:p="http://schemas.openxmlformats.org/presentationml/2006/main">
  <p:tag name="RAINPROBLEMTYPE" val="ProblemTypeMarker"/>
</p:tagLst>
</file>

<file path=ppt/tags/tag8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80.xml><?xml version="1.0" encoding="utf-8"?>
<p:tagLst xmlns:p="http://schemas.openxmlformats.org/presentationml/2006/main">
  <p:tag name="PROBLEMREMARKTITLE" val="ProblemRemarkBoardTitle"/>
</p:tagLst>
</file>

<file path=ppt/tags/tag81.xml><?xml version="1.0" encoding="utf-8"?>
<p:tagLst xmlns:p="http://schemas.openxmlformats.org/presentationml/2006/main">
  <p:tag name="PROBLEMREMARKTITLE" val="ProblemRemarkBoardTitle"/>
</p:tagLst>
</file>

<file path=ppt/tags/tag82.xml><?xml version="1.0" encoding="utf-8"?>
<p:tagLst xmlns:p="http://schemas.openxmlformats.org/presentationml/2006/main">
  <p:tag name="PROBLEMREMARKTITLE" val="ProblemRemarkBoardTitle"/>
</p:tagLst>
</file>

<file path=ppt/tags/tag83.xml><?xml version="1.0" encoding="utf-8"?>
<p:tagLst xmlns:p="http://schemas.openxmlformats.org/presentationml/2006/main">
  <p:tag name="PROBLEMREMARKTITLE" val="ProblemRemarkBoardTitle"/>
</p:tagLst>
</file>

<file path=ppt/tags/tag84.xml><?xml version="1.0" encoding="utf-8"?>
<p:tagLst xmlns:p="http://schemas.openxmlformats.org/presentationml/2006/main">
  <p:tag name="RAINPROBLEM" val="ProblemSetting"/>
  <p:tag name="RAINPROBLEMTYPE" val="MultipleChoice"/>
</p:tagLst>
</file>

<file path=ppt/tags/tag85.xml><?xml version="1.0" encoding="utf-8"?>
<p:tagLst xmlns:p="http://schemas.openxmlformats.org/presentationml/2006/main">
  <p:tag name="RAINPROBLEM" val="MultipleChoice"/>
  <p:tag name="PROBLEMSCORE" val="1.0"/>
  <p:tag name="PROBLEMHASREMARK" val="True"/>
  <p:tag name="PROBLEMREMARK" val="宏替换为字符串替换&#10;&#10;M(1+1)&#10;=1+1*1+1+3*1+1&#10;=7"/>
</p:tagLst>
</file>

<file path=ppt/tags/tag86.xml><?xml version="1.0" encoding="utf-8"?>
<p:tagLst xmlns:p="http://schemas.openxmlformats.org/presentationml/2006/main">
  <p:tag name="RAINPROBLEM" val="ProblemBody"/>
</p:tagLst>
</file>

<file path=ppt/tags/tag87.xml><?xml version="1.0" encoding="utf-8"?>
<p:tagLst xmlns:p="http://schemas.openxmlformats.org/presentationml/2006/main">
  <p:tag name="RAINPROBLEM" val="ProblemItem"/>
</p:tagLst>
</file>

<file path=ppt/tags/tag88.xml><?xml version="1.0" encoding="utf-8"?>
<p:tagLst xmlns:p="http://schemas.openxmlformats.org/presentationml/2006/main">
  <p:tag name="RAINPROBLEM" val="ProblemItem"/>
</p:tagLst>
</file>

<file path=ppt/tags/tag89.xml><?xml version="1.0" encoding="utf-8"?>
<p:tagLst xmlns:p="http://schemas.openxmlformats.org/presentationml/2006/main">
  <p:tag name="RAINPROBLEM" val="ProblemItem"/>
</p:tagLst>
</file>

<file path=ppt/tags/tag9.xml><?xml version="1.0" encoding="utf-8"?>
<p:tagLst xmlns:p="http://schemas.openxmlformats.org/presentationml/2006/main">
  <p:tag name="RAINPROBLEM" val="ProblemBullet"/>
  <p:tag name="RAINPROBLEMTYPE" val="MultipleChoice"/>
  <p:tag name="RAINBULLET" val="Correct"/>
</p:tagLst>
</file>

<file path=ppt/tags/tag90.xml><?xml version="1.0" encoding="utf-8"?>
<p:tagLst xmlns:p="http://schemas.openxmlformats.org/presentationml/2006/main">
  <p:tag name="RAINPROBLEM" val="ProblemItem"/>
</p:tagLst>
</file>

<file path=ppt/tags/tag91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92.xml><?xml version="1.0" encoding="utf-8"?>
<p:tagLst xmlns:p="http://schemas.openxmlformats.org/presentationml/2006/main">
  <p:tag name="RAINPROBLEM" val="ProblemBullet"/>
  <p:tag name="RAINPROBLEMTYPE" val="MultipleChoice"/>
  <p:tag name="RAINBULLET" val="Correct"/>
</p:tagLst>
</file>

<file path=ppt/tags/tag93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94.xml><?xml version="1.0" encoding="utf-8"?>
<p:tagLst xmlns:p="http://schemas.openxmlformats.org/presentationml/2006/main">
  <p:tag name="RAINPROBLEM" val="ProblemBullet"/>
  <p:tag name="RAINPROBLEMTYPE" val="MultipleChoice"/>
  <p:tag name="RAINBULLET" val="Wrong"/>
</p:tagLst>
</file>

<file path=ppt/tags/tag95.xml><?xml version="1.0" encoding="utf-8"?>
<p:tagLst xmlns:p="http://schemas.openxmlformats.org/presentationml/2006/main">
  <p:tag name="RAINPROBLEM" val="ProblemSubmit"/>
  <p:tag name="RAINPROBLEMTYPE" val="MultipleChoice"/>
</p:tagLst>
</file>

<file path=ppt/tags/tag96.xml><?xml version="1.0" encoding="utf-8"?>
<p:tagLst xmlns:p="http://schemas.openxmlformats.org/presentationml/2006/main">
  <p:tag name="RAINPROBLEMTYPE" val="ProblemTypeMarker"/>
</p:tagLst>
</file>

<file path=ppt/tags/tag97.xml><?xml version="1.0" encoding="utf-8"?>
<p:tagLst xmlns:p="http://schemas.openxmlformats.org/presentationml/2006/main">
  <p:tag name="RAINPROBLEMTYPE" val="ProblemTypeMarker"/>
</p:tagLst>
</file>

<file path=ppt/tags/tag98.xml><?xml version="1.0" encoding="utf-8"?>
<p:tagLst xmlns:p="http://schemas.openxmlformats.org/presentationml/2006/main">
  <p:tag name="RAINPROBLEMTYPE" val="ProblemTypeMarker"/>
</p:tagLst>
</file>

<file path=ppt/tags/tag99.xml><?xml version="1.0" encoding="utf-8"?>
<p:tagLst xmlns:p="http://schemas.openxmlformats.org/presentationml/2006/main">
  <p:tag name="RAINPROBLEMTYPE" val="ProblemTypeMarker"/>
</p:tagLst>
</file>

<file path=ppt/theme/theme1.xml><?xml version="1.0" encoding="utf-8"?>
<a:theme xmlns:a="http://schemas.openxmlformats.org/drawingml/2006/main" name="Office Theme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2800" b="1" dirty="0" smtClean="0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14884</Words>
  <Application>WPS 演示</Application>
  <PresentationFormat>On-screen Show (4:3)</PresentationFormat>
  <Paragraphs>1363</Paragraphs>
  <Slides>69</Slides>
  <Notes>42</Notes>
  <HiddenSlides>0</HiddenSlides>
  <MMClips>2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69</vt:i4>
      </vt:variant>
    </vt:vector>
  </HeadingPairs>
  <TitlesOfParts>
    <vt:vector size="85" baseType="lpstr">
      <vt:lpstr>Arial</vt:lpstr>
      <vt:lpstr>宋体</vt:lpstr>
      <vt:lpstr>Wingdings</vt:lpstr>
      <vt:lpstr>Calibri</vt:lpstr>
      <vt:lpstr>微软雅黑</vt:lpstr>
      <vt:lpstr>Calibri Light</vt:lpstr>
      <vt:lpstr>Consolas</vt:lpstr>
      <vt:lpstr>华文楷体</vt:lpstr>
      <vt:lpstr>华文中宋</vt:lpstr>
      <vt:lpstr>Arial Unicode MS</vt:lpstr>
      <vt:lpstr>等线</vt:lpstr>
      <vt:lpstr>Courier New</vt:lpstr>
      <vt:lpstr>Wingdings 3</vt:lpstr>
      <vt:lpstr>幼圆</vt:lpstr>
      <vt:lpstr>华文新魏</vt:lpstr>
      <vt:lpstr>Office Theme</vt:lpstr>
      <vt:lpstr>面向对象程序设计基础 （OOP）</vt:lpstr>
      <vt:lpstr>上期要点回顾</vt:lpstr>
      <vt:lpstr>本讲内容提要</vt:lpstr>
      <vt:lpstr>源程序的结构</vt:lpstr>
      <vt:lpstr>编译、链接</vt:lpstr>
      <vt:lpstr>PowerPoint 演示文稿</vt:lpstr>
      <vt:lpstr>多个源文件的编译与链接</vt:lpstr>
      <vt:lpstr>单个源文件的编译与链接</vt:lpstr>
      <vt:lpstr>多个源文件的编译与链接</vt:lpstr>
      <vt:lpstr>多个源文件的编译与链接 (Linux)</vt:lpstr>
      <vt:lpstr>多个源文件的编译与链接 </vt:lpstr>
      <vt:lpstr>链接</vt:lpstr>
      <vt:lpstr>多个源文件的编译与链接</vt:lpstr>
      <vt:lpstr>多个源文件的编译与链接</vt:lpstr>
      <vt:lpstr>链接错误</vt:lpstr>
      <vt:lpstr>链接错误</vt:lpstr>
      <vt:lpstr>使用头文件</vt:lpstr>
      <vt:lpstr>使用头文件</vt:lpstr>
      <vt:lpstr>PowerPoint 演示文稿</vt:lpstr>
      <vt:lpstr>PowerPoint 演示文稿</vt:lpstr>
      <vt:lpstr>声明与定义</vt:lpstr>
      <vt:lpstr>声明与定义</vt:lpstr>
      <vt:lpstr>声明与定义</vt:lpstr>
      <vt:lpstr>声明与定义</vt:lpstr>
      <vt:lpstr>extern关键字</vt:lpstr>
      <vt:lpstr>extern关键字</vt:lpstr>
      <vt:lpstr>PowerPoint 演示文稿</vt:lpstr>
      <vt:lpstr>链接 -- 函数 和 全局变量</vt:lpstr>
      <vt:lpstr>宏定义的使用</vt:lpstr>
      <vt:lpstr>宏定义的使用</vt:lpstr>
      <vt:lpstr>宏定义的使用</vt:lpstr>
      <vt:lpstr>宏定义的使用</vt:lpstr>
      <vt:lpstr>宏定义的使用</vt:lpstr>
      <vt:lpstr>宏定义的使用</vt:lpstr>
      <vt:lpstr>PowerPoint 演示文稿</vt:lpstr>
      <vt:lpstr>C++11</vt:lpstr>
      <vt:lpstr>MAKE工具</vt:lpstr>
      <vt:lpstr>MAKE工具</vt:lpstr>
      <vt:lpstr>百闻不如一见，来个例子吧(1)</vt:lpstr>
      <vt:lpstr>编写 Makefile 的基本方法</vt:lpstr>
      <vt:lpstr>运行 Makefile 的基本方法</vt:lpstr>
      <vt:lpstr>百闻不如一见，来个例子吧(2)</vt:lpstr>
      <vt:lpstr>Makefile的高级语法</vt:lpstr>
      <vt:lpstr>IDE中使用makefile？</vt:lpstr>
      <vt:lpstr>使用makefile演示</vt:lpstr>
      <vt:lpstr>程序命令行参数</vt:lpstr>
      <vt:lpstr>程序命令行参数</vt:lpstr>
      <vt:lpstr>main(int argc, char** argv) ?</vt:lpstr>
      <vt:lpstr>PowerPoint 演示文稿</vt:lpstr>
      <vt:lpstr>main(int argc, char** argv) ?</vt:lpstr>
      <vt:lpstr>IDE中如何输入命令行参数？</vt:lpstr>
      <vt:lpstr>main(int argc, char** argv) ?</vt:lpstr>
      <vt:lpstr>main(int argc, char** argv) ?</vt:lpstr>
      <vt:lpstr>PowerPoint 演示文稿</vt:lpstr>
      <vt:lpstr>GDB调试工具</vt:lpstr>
      <vt:lpstr>GDB调试工具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VSCode调试</vt:lpstr>
      <vt:lpstr>调试演示</vt:lpstr>
      <vt:lpstr>灵活搭配调试方法 (举例)</vt:lpstr>
      <vt:lpstr>结 束</vt:lpstr>
      <vt:lpstr>基本尝试</vt:lpstr>
      <vt:lpstr>高级尝试 -- 理解一个开源项目中的Makefile</vt:lpstr>
      <vt:lpstr>高级尝试 -- 理解一个开源项目中的Makefile</vt:lpstr>
      <vt:lpstr>高级尝试 -- 理解一个开源项目中的Makefile</vt:lpstr>
    </vt:vector>
  </TitlesOfParts>
  <Company>清华大学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课程介绍</dc:title>
  <dc:creator>徐明星</dc:creator>
  <cp:lastModifiedBy>zhaochen20</cp:lastModifiedBy>
  <cp:revision>2351</cp:revision>
  <dcterms:created xsi:type="dcterms:W3CDTF">2002-09-18T00:55:00Z</dcterms:created>
  <dcterms:modified xsi:type="dcterms:W3CDTF">2021-06-03T22:43:20Z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C60DAFE86AA2442DB80E8B237A7BF99A</vt:lpwstr>
  </property>
  <property fmtid="{D5CDD505-2E9C-101B-9397-08002B2CF9AE}" pid="3" name="KSOProductBuildVer">
    <vt:lpwstr>2052-11.1.0.10495</vt:lpwstr>
  </property>
</Properties>
</file>

<file path=docProps/thumbnail.jpeg>
</file>